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9"/>
  </p:notesMasterIdLst>
  <p:sldIdLst>
    <p:sldId id="256" r:id="rId3"/>
    <p:sldId id="257" r:id="rId4"/>
    <p:sldId id="265" r:id="rId5"/>
    <p:sldId id="258" r:id="rId6"/>
    <p:sldId id="259" r:id="rId7"/>
    <p:sldId id="267" r:id="rId8"/>
    <p:sldId id="268" r:id="rId9"/>
    <p:sldId id="270" r:id="rId10"/>
    <p:sldId id="271" r:id="rId11"/>
    <p:sldId id="269" r:id="rId12"/>
    <p:sldId id="276" r:id="rId13"/>
    <p:sldId id="272" r:id="rId14"/>
    <p:sldId id="273" r:id="rId15"/>
    <p:sldId id="274" r:id="rId16"/>
    <p:sldId id="275" r:id="rId17"/>
    <p:sldId id="262" r:id="rId18"/>
  </p:sldIdLst>
  <p:sldSz cx="12192000" cy="6858000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CFE6FE-D41C-4B66-9489-CEC7E2214741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C523EC-1C5A-4513-B5DA-3FFCB1BA46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4853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523EC-1C5A-4513-B5DA-3FFCB1BA460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2665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523EC-1C5A-4513-B5DA-3FFCB1BA4601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0544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523EC-1C5A-4513-B5DA-3FFCB1BA4601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6762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523EC-1C5A-4513-B5DA-3FFCB1BA4601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097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D4AA372-6A96-47DD-805E-C015AA8C3DB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0B5FAB6-39D5-4FDF-86A9-A6853609F40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EF000E4-E15D-4C45-831D-DFCE7C230E3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69A5F12-5C8B-4C1A-AB7D-DA8BC0D5FC9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772EA4A-DBEE-4461-9CC8-F4ACC24D76E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8AA72D6-5E9E-40BA-9025-E59015FE2A2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A06A4D2-C7D3-4AB7-A69C-5A45409B9F5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37D6418-062D-44DF-A032-4ED7A09F31B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D0EB58E-09F9-41FD-87E0-ADDB04F4D7C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D4EDC22-D933-4D27-BE80-144C99A3E35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C302F91-6E27-465C-AFBE-8DE38869F983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F271771-34CE-482F-82AA-FF0937B29EDE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ru-RU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1200" cy="361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ru-RU" sz="1400" b="0" strike="noStrike" spc="-1">
                <a:latin typeface="Nekst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ru-RU" sz="1400" b="0" strike="noStrike" spc="-1">
                <a:latin typeface="Nekst"/>
              </a:rPr>
              <a:t>&lt;footer&gt;</a:t>
            </a:r>
            <a:endParaRPr lang="ru-RU" sz="1400" b="0" strike="noStrike" spc="-1">
              <a:latin typeface="Times New Roman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39600" cy="361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ru-RU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88E02A3-5676-427E-A487-029D252D15CD}" type="slidenum">
              <a:rPr lang="ru-RU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ru-RU" sz="1200" b="0" strike="noStrike" spc="-1">
              <a:latin typeface="Times New Roman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39600" cy="361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ru-RU" sz="1400" b="0" strike="noStrike" spc="-1">
                <a:latin typeface="Times New Roman"/>
              </a:defRPr>
            </a:lvl1pPr>
          </a:lstStyle>
          <a:p>
            <a:r>
              <a:rPr lang="ru-RU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ru-RU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tusur.ru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77595" y="2782011"/>
            <a:ext cx="10073174" cy="2383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6000" b="0" strike="noStrike" spc="-1" dirty="0" smtClean="0">
                <a:solidFill>
                  <a:srgbClr val="FFFFFF"/>
                </a:solidFill>
                <a:latin typeface="Nekst Bold"/>
              </a:rPr>
              <a:t>ИНТЕНСИВ </a:t>
            </a:r>
            <a:br>
              <a:rPr lang="ru-RU" sz="6000" b="0" strike="noStrike" spc="-1" dirty="0" smtClean="0">
                <a:solidFill>
                  <a:srgbClr val="FFFFFF"/>
                </a:solidFill>
                <a:latin typeface="Nekst Bold"/>
              </a:rPr>
            </a:br>
            <a:r>
              <a:rPr lang="ru-RU" sz="6000" b="0" strike="noStrike" spc="-1" dirty="0" smtClean="0">
                <a:solidFill>
                  <a:srgbClr val="FFFFFF"/>
                </a:solidFill>
                <a:latin typeface="Nekst Bold"/>
              </a:rPr>
              <a:t>ИТ- АКАДЕМИИ</a:t>
            </a:r>
            <a:br>
              <a:rPr lang="ru-RU" sz="6000" b="0" strike="noStrike" spc="-1" dirty="0" smtClean="0">
                <a:solidFill>
                  <a:srgbClr val="FFFFFF"/>
                </a:solidFill>
                <a:latin typeface="Nekst Bold"/>
              </a:rPr>
            </a:br>
            <a:r>
              <a:rPr lang="ru-RU" sz="3200" b="0" strike="noStrike" spc="-1" dirty="0" smtClean="0">
                <a:solidFill>
                  <a:srgbClr val="FFFFFF"/>
                </a:solidFill>
                <a:latin typeface="Nekst Bold"/>
              </a:rPr>
              <a:t>Сервис и чат-бот подбора профессий для абитуриента</a:t>
            </a:r>
            <a:endParaRPr lang="ru-RU" sz="3200" b="0" strike="noStrike" spc="-1" dirty="0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Блок-схема: узел 8"/>
          <p:cNvSpPr/>
          <p:nvPr/>
        </p:nvSpPr>
        <p:spPr>
          <a:xfrm>
            <a:off x="11620440" y="6391440"/>
            <a:ext cx="377280" cy="396360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1800" b="0" strike="noStrike" spc="-1" dirty="0" smtClean="0">
                <a:solidFill>
                  <a:srgbClr val="000000"/>
                </a:solidFill>
                <a:latin typeface="Nekst"/>
                <a:ea typeface="DejaVu Sans"/>
              </a:rPr>
              <a:t>7</a:t>
            </a:r>
            <a:endParaRPr lang="ru-RU" sz="1800" b="0" strike="noStrike" spc="-1" dirty="0">
              <a:latin typeface="Arial"/>
            </a:endParaRPr>
          </a:p>
        </p:txBody>
      </p:sp>
      <p:sp>
        <p:nvSpPr>
          <p:cNvPr id="138" name="Прямая соединительная линия 7"/>
          <p:cNvSpPr/>
          <p:nvPr/>
        </p:nvSpPr>
        <p:spPr>
          <a:xfrm flipV="1">
            <a:off x="200160" y="1552320"/>
            <a:ext cx="11801160" cy="9720"/>
          </a:xfrm>
          <a:prstGeom prst="line">
            <a:avLst/>
          </a:prstGeom>
          <a:ln>
            <a:solidFill>
              <a:srgbClr val="89C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6"/>
          <p:cNvSpPr/>
          <p:nvPr/>
        </p:nvSpPr>
        <p:spPr>
          <a:xfrm>
            <a:off x="433800" y="1800000"/>
            <a:ext cx="11186640" cy="2462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1600" spc="-1" dirty="0"/>
              <a:t>Для чат-бота был написан тест план, разработаны чек-листы и описаны тест-кейсы</a:t>
            </a:r>
            <a:r>
              <a:rPr lang="ru-RU" sz="1600" spc="-1" dirty="0" smtClean="0">
                <a:latin typeface="Arial"/>
              </a:rPr>
              <a:t>.</a:t>
            </a:r>
            <a:endParaRPr lang="ru-RU" sz="1600" b="0" strike="noStrike" spc="-1" dirty="0">
              <a:latin typeface="Arial"/>
            </a:endParaRPr>
          </a:p>
        </p:txBody>
      </p:sp>
      <p:sp>
        <p:nvSpPr>
          <p:cNvPr id="140" name="Заголовок 7"/>
          <p:cNvSpPr/>
          <p:nvPr/>
        </p:nvSpPr>
        <p:spPr>
          <a:xfrm>
            <a:off x="230760" y="397439"/>
            <a:ext cx="6788160" cy="102081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2800" b="1" strike="noStrike" spc="-1" dirty="0">
                <a:solidFill>
                  <a:srgbClr val="89C400"/>
                </a:solidFill>
                <a:latin typeface="Nekst Bold"/>
                <a:ea typeface="Verdana"/>
              </a:rPr>
              <a:t>Результаты </a:t>
            </a:r>
            <a:r>
              <a:rPr lang="ru-RU" sz="2800" b="1" spc="-1" dirty="0" smtClean="0">
                <a:solidFill>
                  <a:srgbClr val="89C400"/>
                </a:solidFill>
                <a:latin typeface="Nekst Bold"/>
                <a:ea typeface="Verdana"/>
              </a:rPr>
              <a:t>тестирования сервиса</a:t>
            </a:r>
            <a:endParaRPr lang="en-US" sz="2800" b="1" spc="-1" dirty="0" smtClean="0">
              <a:solidFill>
                <a:srgbClr val="89C400"/>
              </a:solidFill>
              <a:latin typeface="Nekst Bold"/>
              <a:ea typeface="Verdana"/>
            </a:endParaRPr>
          </a:p>
          <a:p>
            <a:pPr>
              <a:lnSpc>
                <a:spcPct val="90000"/>
              </a:lnSpc>
            </a:pPr>
            <a:r>
              <a:rPr lang="ru-RU" sz="2000" b="1" spc="-1" dirty="0" smtClean="0">
                <a:latin typeface="Nekst Bold"/>
                <a:ea typeface="Verdana"/>
              </a:rPr>
              <a:t>Кирилл</a:t>
            </a:r>
            <a:endParaRPr lang="ru-RU" sz="2000" spc="-1" dirty="0">
              <a:latin typeface="Nekst" panose="00000500000000000000" pitchFamily="2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223" y="2200205"/>
            <a:ext cx="8306120" cy="1759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367" y="4113448"/>
            <a:ext cx="9373505" cy="25620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6584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Блок-схема: узел 8"/>
          <p:cNvSpPr/>
          <p:nvPr/>
        </p:nvSpPr>
        <p:spPr>
          <a:xfrm>
            <a:off x="11620440" y="6391440"/>
            <a:ext cx="377280" cy="396360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1800" b="0" strike="noStrike" spc="-1" dirty="0" smtClean="0">
                <a:solidFill>
                  <a:srgbClr val="000000"/>
                </a:solidFill>
                <a:latin typeface="Nekst"/>
                <a:ea typeface="DejaVu Sans"/>
              </a:rPr>
              <a:t>7</a:t>
            </a:r>
            <a:endParaRPr lang="ru-RU" sz="1800" b="0" strike="noStrike" spc="-1" dirty="0">
              <a:latin typeface="Arial"/>
            </a:endParaRPr>
          </a:p>
        </p:txBody>
      </p:sp>
      <p:sp>
        <p:nvSpPr>
          <p:cNvPr id="138" name="Прямая соединительная линия 7"/>
          <p:cNvSpPr/>
          <p:nvPr/>
        </p:nvSpPr>
        <p:spPr>
          <a:xfrm flipV="1">
            <a:off x="200160" y="1552320"/>
            <a:ext cx="11801160" cy="9720"/>
          </a:xfrm>
          <a:prstGeom prst="line">
            <a:avLst/>
          </a:prstGeom>
          <a:ln>
            <a:solidFill>
              <a:srgbClr val="89C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6"/>
          <p:cNvSpPr/>
          <p:nvPr/>
        </p:nvSpPr>
        <p:spPr>
          <a:xfrm>
            <a:off x="433800" y="1800000"/>
            <a:ext cx="11186640" cy="2462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1600" spc="-1" dirty="0"/>
              <a:t>Для чат-бота был написан тест план, разработаны чек-листы и описаны тест-кейсы</a:t>
            </a:r>
            <a:r>
              <a:rPr lang="ru-RU" sz="1600" spc="-1" dirty="0" smtClean="0">
                <a:latin typeface="Arial"/>
              </a:rPr>
              <a:t>.</a:t>
            </a:r>
            <a:endParaRPr lang="ru-RU" sz="1600" b="0" strike="noStrike" spc="-1" dirty="0">
              <a:latin typeface="Arial"/>
            </a:endParaRPr>
          </a:p>
        </p:txBody>
      </p:sp>
      <p:sp>
        <p:nvSpPr>
          <p:cNvPr id="140" name="Заголовок 7"/>
          <p:cNvSpPr/>
          <p:nvPr/>
        </p:nvSpPr>
        <p:spPr>
          <a:xfrm>
            <a:off x="230760" y="397439"/>
            <a:ext cx="6788160" cy="102081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2800" b="1" strike="noStrike" spc="-1" dirty="0">
                <a:solidFill>
                  <a:srgbClr val="89C400"/>
                </a:solidFill>
                <a:latin typeface="Nekst Bold"/>
                <a:ea typeface="Verdana"/>
              </a:rPr>
              <a:t>Результаты </a:t>
            </a:r>
            <a:r>
              <a:rPr lang="ru-RU" sz="2800" b="1" spc="-1" dirty="0" smtClean="0">
                <a:solidFill>
                  <a:srgbClr val="89C400"/>
                </a:solidFill>
                <a:latin typeface="Nekst Bold"/>
                <a:ea typeface="Verdana"/>
              </a:rPr>
              <a:t>тестирования сервиса</a:t>
            </a:r>
            <a:endParaRPr lang="en-US" sz="2800" b="1" spc="-1" dirty="0" smtClean="0">
              <a:solidFill>
                <a:srgbClr val="89C400"/>
              </a:solidFill>
              <a:latin typeface="Nekst Bold"/>
              <a:ea typeface="Verdana"/>
            </a:endParaRPr>
          </a:p>
          <a:p>
            <a:pPr>
              <a:lnSpc>
                <a:spcPct val="90000"/>
              </a:lnSpc>
            </a:pPr>
            <a:r>
              <a:rPr lang="ru-RU" sz="2000" b="1" spc="-1" dirty="0" smtClean="0">
                <a:latin typeface="Nekst Bold"/>
                <a:ea typeface="Verdana"/>
              </a:rPr>
              <a:t>Кирилл</a:t>
            </a:r>
            <a:endParaRPr lang="ru-RU" sz="2000" spc="-1" dirty="0">
              <a:latin typeface="Nekst" panose="00000500000000000000" pitchFamily="2" charset="-52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00" y="2139112"/>
            <a:ext cx="5186688" cy="23302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590" y="2136939"/>
            <a:ext cx="6405628" cy="37703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721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Блок-схема: узел 8"/>
          <p:cNvSpPr/>
          <p:nvPr/>
        </p:nvSpPr>
        <p:spPr>
          <a:xfrm>
            <a:off x="11620440" y="6391440"/>
            <a:ext cx="377280" cy="396360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1800" b="0" strike="noStrike" spc="-1" dirty="0" smtClean="0">
                <a:solidFill>
                  <a:srgbClr val="000000"/>
                </a:solidFill>
                <a:latin typeface="Nekst"/>
                <a:ea typeface="DejaVu Sans"/>
              </a:rPr>
              <a:t>7</a:t>
            </a:r>
            <a:endParaRPr lang="ru-RU" sz="1800" b="0" strike="noStrike" spc="-1" dirty="0">
              <a:latin typeface="Arial"/>
            </a:endParaRPr>
          </a:p>
        </p:txBody>
      </p:sp>
      <p:sp>
        <p:nvSpPr>
          <p:cNvPr id="138" name="Прямая соединительная линия 7"/>
          <p:cNvSpPr/>
          <p:nvPr/>
        </p:nvSpPr>
        <p:spPr>
          <a:xfrm flipV="1">
            <a:off x="200160" y="1552320"/>
            <a:ext cx="11801160" cy="9720"/>
          </a:xfrm>
          <a:prstGeom prst="line">
            <a:avLst/>
          </a:prstGeom>
          <a:ln>
            <a:solidFill>
              <a:srgbClr val="89C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6"/>
          <p:cNvSpPr/>
          <p:nvPr/>
        </p:nvSpPr>
        <p:spPr>
          <a:xfrm>
            <a:off x="433800" y="1800000"/>
            <a:ext cx="11186640" cy="49244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1600" b="0" strike="noStrike" spc="-1" dirty="0" smtClean="0">
                <a:latin typeface="Arial"/>
              </a:rPr>
              <a:t>Для чат-бота был написан тест план, разработаны чек-листы и описаны тест-кейсы, также было проведено юнит-тестирование</a:t>
            </a:r>
            <a:r>
              <a:rPr lang="ru-RU" sz="1600" spc="-1" dirty="0" smtClean="0">
                <a:latin typeface="Arial"/>
              </a:rPr>
              <a:t>.</a:t>
            </a:r>
            <a:endParaRPr lang="ru-RU" sz="1600" b="0" strike="noStrike" spc="-1" dirty="0">
              <a:latin typeface="Arial"/>
            </a:endParaRPr>
          </a:p>
        </p:txBody>
      </p:sp>
      <p:sp>
        <p:nvSpPr>
          <p:cNvPr id="140" name="Заголовок 7"/>
          <p:cNvSpPr/>
          <p:nvPr/>
        </p:nvSpPr>
        <p:spPr>
          <a:xfrm>
            <a:off x="230760" y="397440"/>
            <a:ext cx="6788160" cy="1154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2800" b="1" strike="noStrike" spc="-1" dirty="0">
                <a:solidFill>
                  <a:srgbClr val="89C400"/>
                </a:solidFill>
                <a:latin typeface="Nekst Bold"/>
                <a:ea typeface="Verdana"/>
              </a:rPr>
              <a:t>Результаты </a:t>
            </a:r>
            <a:r>
              <a:rPr lang="ru-RU" sz="2800" b="1" spc="-1" dirty="0" smtClean="0">
                <a:solidFill>
                  <a:srgbClr val="89C400"/>
                </a:solidFill>
                <a:latin typeface="Nekst Bold"/>
                <a:ea typeface="Verdana"/>
              </a:rPr>
              <a:t>тестирования чат-бота</a:t>
            </a:r>
          </a:p>
          <a:p>
            <a:pPr>
              <a:lnSpc>
                <a:spcPct val="90000"/>
              </a:lnSpc>
            </a:pPr>
            <a:r>
              <a:rPr lang="ru-RU" sz="2000" b="1" spc="-1" dirty="0" smtClean="0">
                <a:latin typeface="Nekst Bold"/>
                <a:ea typeface="Verdana"/>
              </a:rPr>
              <a:t>Анна</a:t>
            </a:r>
            <a:endParaRPr lang="ru-RU" sz="2000" spc="-1" dirty="0">
              <a:latin typeface="Nekst" panose="00000500000000000000" pitchFamily="2" charset="-52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089" y="2292443"/>
            <a:ext cx="9386062" cy="43710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2768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Блок-схема: узел 8"/>
          <p:cNvSpPr/>
          <p:nvPr/>
        </p:nvSpPr>
        <p:spPr>
          <a:xfrm>
            <a:off x="11620440" y="6391440"/>
            <a:ext cx="377280" cy="396360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1800" b="0" strike="noStrike" spc="-1" dirty="0" smtClean="0">
                <a:solidFill>
                  <a:srgbClr val="000000"/>
                </a:solidFill>
                <a:latin typeface="Nekst"/>
                <a:ea typeface="DejaVu Sans"/>
              </a:rPr>
              <a:t>7</a:t>
            </a:r>
            <a:endParaRPr lang="ru-RU" sz="1800" b="0" strike="noStrike" spc="-1" dirty="0">
              <a:latin typeface="Arial"/>
            </a:endParaRPr>
          </a:p>
        </p:txBody>
      </p:sp>
      <p:sp>
        <p:nvSpPr>
          <p:cNvPr id="138" name="Прямая соединительная линия 7"/>
          <p:cNvSpPr/>
          <p:nvPr/>
        </p:nvSpPr>
        <p:spPr>
          <a:xfrm flipV="1">
            <a:off x="200160" y="1552320"/>
            <a:ext cx="11801160" cy="9720"/>
          </a:xfrm>
          <a:prstGeom prst="line">
            <a:avLst/>
          </a:prstGeom>
          <a:ln>
            <a:solidFill>
              <a:srgbClr val="89C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6"/>
          <p:cNvSpPr/>
          <p:nvPr/>
        </p:nvSpPr>
        <p:spPr>
          <a:xfrm>
            <a:off x="433800" y="1800000"/>
            <a:ext cx="11186640" cy="49244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1600" b="0" strike="noStrike" spc="-1" dirty="0" smtClean="0">
                <a:latin typeface="Arial"/>
              </a:rPr>
              <a:t>Для чат-бота был написан тест план, разработаны чек-листы и описаны тест-кейсы, также было проведено юнит-тестирование</a:t>
            </a:r>
            <a:r>
              <a:rPr lang="ru-RU" sz="1600" spc="-1" dirty="0" smtClean="0">
                <a:latin typeface="Arial"/>
              </a:rPr>
              <a:t>.</a:t>
            </a:r>
            <a:endParaRPr lang="ru-RU" sz="1600" b="0" strike="noStrike" spc="-1" dirty="0">
              <a:latin typeface="Arial"/>
            </a:endParaRPr>
          </a:p>
        </p:txBody>
      </p:sp>
      <p:sp>
        <p:nvSpPr>
          <p:cNvPr id="140" name="Заголовок 7"/>
          <p:cNvSpPr/>
          <p:nvPr/>
        </p:nvSpPr>
        <p:spPr>
          <a:xfrm>
            <a:off x="230760" y="397440"/>
            <a:ext cx="6788160" cy="1154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2800" b="1" strike="noStrike" spc="-1" dirty="0">
                <a:solidFill>
                  <a:srgbClr val="89C400"/>
                </a:solidFill>
                <a:latin typeface="Nekst Bold"/>
                <a:ea typeface="Verdana"/>
              </a:rPr>
              <a:t>Результаты </a:t>
            </a:r>
            <a:r>
              <a:rPr lang="ru-RU" sz="2800" b="1" spc="-1" dirty="0" smtClean="0">
                <a:solidFill>
                  <a:srgbClr val="89C400"/>
                </a:solidFill>
                <a:latin typeface="Nekst Bold"/>
                <a:ea typeface="Verdana"/>
              </a:rPr>
              <a:t>тестирования чат-бота</a:t>
            </a:r>
          </a:p>
          <a:p>
            <a:pPr>
              <a:lnSpc>
                <a:spcPct val="90000"/>
              </a:lnSpc>
            </a:pPr>
            <a:r>
              <a:rPr lang="ru-RU" sz="2000" b="1" spc="-1" dirty="0" smtClean="0">
                <a:latin typeface="Nekst Bold"/>
                <a:ea typeface="Verdana"/>
              </a:rPr>
              <a:t>Анна</a:t>
            </a:r>
            <a:endParaRPr lang="ru-RU" sz="2000" spc="-1" dirty="0">
              <a:latin typeface="Nekst" panose="00000500000000000000" pitchFamily="2" charset="-52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139" y="2292443"/>
            <a:ext cx="7793961" cy="11656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r="872"/>
          <a:stretch/>
        </p:blipFill>
        <p:spPr>
          <a:xfrm>
            <a:off x="219814" y="3515336"/>
            <a:ext cx="5525672" cy="29833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/>
          <a:srcRect r="8409"/>
          <a:stretch/>
        </p:blipFill>
        <p:spPr>
          <a:xfrm>
            <a:off x="6027120" y="3515337"/>
            <a:ext cx="5813427" cy="29833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0094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Блок-схема: узел 8"/>
          <p:cNvSpPr/>
          <p:nvPr/>
        </p:nvSpPr>
        <p:spPr>
          <a:xfrm>
            <a:off x="11620440" y="6391440"/>
            <a:ext cx="377280" cy="396360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1800" b="0" strike="noStrike" spc="-1" dirty="0" smtClean="0">
                <a:solidFill>
                  <a:srgbClr val="000000"/>
                </a:solidFill>
                <a:latin typeface="Nekst"/>
                <a:ea typeface="DejaVu Sans"/>
              </a:rPr>
              <a:t>7</a:t>
            </a:r>
            <a:endParaRPr lang="ru-RU" sz="1800" b="0" strike="noStrike" spc="-1" dirty="0">
              <a:latin typeface="Arial"/>
            </a:endParaRPr>
          </a:p>
        </p:txBody>
      </p:sp>
      <p:sp>
        <p:nvSpPr>
          <p:cNvPr id="138" name="Прямая соединительная линия 7"/>
          <p:cNvSpPr/>
          <p:nvPr/>
        </p:nvSpPr>
        <p:spPr>
          <a:xfrm flipV="1">
            <a:off x="200160" y="1552320"/>
            <a:ext cx="11801160" cy="9720"/>
          </a:xfrm>
          <a:prstGeom prst="line">
            <a:avLst/>
          </a:prstGeom>
          <a:ln>
            <a:solidFill>
              <a:srgbClr val="89C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6"/>
          <p:cNvSpPr/>
          <p:nvPr/>
        </p:nvSpPr>
        <p:spPr>
          <a:xfrm>
            <a:off x="433800" y="1800000"/>
            <a:ext cx="11186640" cy="49244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1600" b="0" strike="noStrike" spc="-1" dirty="0" smtClean="0">
                <a:latin typeface="Arial"/>
              </a:rPr>
              <a:t>Для чат-бота был написан тест план, разработаны чек-листы и описаны тест-кейсы, также было проведено юнит-тестирование</a:t>
            </a:r>
            <a:r>
              <a:rPr lang="ru-RU" sz="1600" spc="-1" dirty="0" smtClean="0">
                <a:latin typeface="Arial"/>
              </a:rPr>
              <a:t>.</a:t>
            </a:r>
            <a:endParaRPr lang="ru-RU" sz="1600" b="0" strike="noStrike" spc="-1" dirty="0">
              <a:latin typeface="Arial"/>
            </a:endParaRPr>
          </a:p>
        </p:txBody>
      </p:sp>
      <p:sp>
        <p:nvSpPr>
          <p:cNvPr id="140" name="Заголовок 7"/>
          <p:cNvSpPr/>
          <p:nvPr/>
        </p:nvSpPr>
        <p:spPr>
          <a:xfrm>
            <a:off x="230760" y="397440"/>
            <a:ext cx="6788160" cy="1154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2800" b="1" strike="noStrike" spc="-1" dirty="0">
                <a:solidFill>
                  <a:srgbClr val="89C400"/>
                </a:solidFill>
                <a:latin typeface="Nekst Bold"/>
                <a:ea typeface="Verdana"/>
              </a:rPr>
              <a:t>Результаты </a:t>
            </a:r>
            <a:r>
              <a:rPr lang="ru-RU" sz="2800" b="1" spc="-1" dirty="0" smtClean="0">
                <a:solidFill>
                  <a:srgbClr val="89C400"/>
                </a:solidFill>
                <a:latin typeface="Nekst Bold"/>
                <a:ea typeface="Verdana"/>
              </a:rPr>
              <a:t>тестирования чат-бота</a:t>
            </a:r>
          </a:p>
          <a:p>
            <a:pPr>
              <a:lnSpc>
                <a:spcPct val="90000"/>
              </a:lnSpc>
            </a:pPr>
            <a:r>
              <a:rPr lang="ru-RU" sz="2000" b="1" spc="-1" dirty="0" smtClean="0">
                <a:latin typeface="Nekst Bold"/>
                <a:ea typeface="Verdana"/>
              </a:rPr>
              <a:t>Анна</a:t>
            </a:r>
            <a:endParaRPr lang="ru-RU" sz="2000" spc="-1" dirty="0">
              <a:latin typeface="Nekst" panose="00000500000000000000" pitchFamily="2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204" y="2292443"/>
            <a:ext cx="8191072" cy="13087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160" y="3677418"/>
            <a:ext cx="3349954" cy="29122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3718" y="3677418"/>
            <a:ext cx="4311957" cy="29122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0356" y="3677418"/>
            <a:ext cx="3162144" cy="25647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907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Блок-схема: узел 8"/>
          <p:cNvSpPr/>
          <p:nvPr/>
        </p:nvSpPr>
        <p:spPr>
          <a:xfrm>
            <a:off x="11620440" y="6391440"/>
            <a:ext cx="377280" cy="396360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1800" b="0" strike="noStrike" spc="-1" dirty="0" smtClean="0">
                <a:solidFill>
                  <a:srgbClr val="000000"/>
                </a:solidFill>
                <a:latin typeface="Nekst"/>
                <a:ea typeface="DejaVu Sans"/>
              </a:rPr>
              <a:t>7</a:t>
            </a:r>
            <a:endParaRPr lang="ru-RU" sz="1800" b="0" strike="noStrike" spc="-1" dirty="0">
              <a:latin typeface="Arial"/>
            </a:endParaRPr>
          </a:p>
        </p:txBody>
      </p:sp>
      <p:sp>
        <p:nvSpPr>
          <p:cNvPr id="138" name="Прямая соединительная линия 7"/>
          <p:cNvSpPr/>
          <p:nvPr/>
        </p:nvSpPr>
        <p:spPr>
          <a:xfrm flipV="1">
            <a:off x="200160" y="1552320"/>
            <a:ext cx="11801160" cy="9720"/>
          </a:xfrm>
          <a:prstGeom prst="line">
            <a:avLst/>
          </a:prstGeom>
          <a:ln>
            <a:solidFill>
              <a:srgbClr val="89C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6"/>
          <p:cNvSpPr/>
          <p:nvPr/>
        </p:nvSpPr>
        <p:spPr>
          <a:xfrm>
            <a:off x="433800" y="1800000"/>
            <a:ext cx="11186640" cy="98488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1600" b="0" strike="noStrike" spc="-1" dirty="0" smtClean="0">
                <a:latin typeface="Arial"/>
              </a:rPr>
              <a:t>Для чат-бота был написан тест план, разработаны чек-листы и описаны тест-кейсы, также было проведено юнит-тестирование</a:t>
            </a:r>
            <a:r>
              <a:rPr lang="ru-RU" sz="1600" spc="-1" dirty="0" smtClean="0">
                <a:latin typeface="Arial"/>
              </a:rPr>
              <a:t>.</a:t>
            </a:r>
          </a:p>
          <a:p>
            <a:pPr>
              <a:lnSpc>
                <a:spcPct val="100000"/>
              </a:lnSpc>
              <a:buNone/>
            </a:pPr>
            <a:r>
              <a:rPr lang="ru-RU" sz="1600" spc="-1" dirty="0" smtClean="0">
                <a:latin typeface="Arial"/>
              </a:rPr>
              <a:t>Юнит тесты были написаны для всех команд, а также для проверки анализа интересов абитуриента и вывода ответа </a:t>
            </a:r>
            <a:r>
              <a:rPr lang="ru-RU" sz="1600" spc="-1" dirty="0" err="1" smtClean="0">
                <a:latin typeface="Arial"/>
              </a:rPr>
              <a:t>нейросети</a:t>
            </a:r>
            <a:r>
              <a:rPr lang="ru-RU" sz="1600" spc="-1" dirty="0" smtClean="0">
                <a:latin typeface="Arial"/>
              </a:rPr>
              <a:t>.</a:t>
            </a:r>
            <a:endParaRPr lang="ru-RU" sz="1600" b="0" strike="noStrike" spc="-1" dirty="0">
              <a:latin typeface="Arial"/>
            </a:endParaRPr>
          </a:p>
        </p:txBody>
      </p:sp>
      <p:sp>
        <p:nvSpPr>
          <p:cNvPr id="140" name="Заголовок 7"/>
          <p:cNvSpPr/>
          <p:nvPr/>
        </p:nvSpPr>
        <p:spPr>
          <a:xfrm>
            <a:off x="230760" y="397440"/>
            <a:ext cx="6788160" cy="1154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2800" b="1" strike="noStrike" spc="-1" dirty="0">
                <a:solidFill>
                  <a:srgbClr val="89C400"/>
                </a:solidFill>
                <a:latin typeface="Nekst Bold"/>
                <a:ea typeface="Verdana"/>
              </a:rPr>
              <a:t>Результаты </a:t>
            </a:r>
            <a:r>
              <a:rPr lang="ru-RU" sz="2800" b="1" spc="-1" dirty="0" smtClean="0">
                <a:solidFill>
                  <a:srgbClr val="89C400"/>
                </a:solidFill>
                <a:latin typeface="Nekst Bold"/>
                <a:ea typeface="Verdana"/>
              </a:rPr>
              <a:t>тестирования чат-бота</a:t>
            </a:r>
          </a:p>
          <a:p>
            <a:pPr>
              <a:lnSpc>
                <a:spcPct val="90000"/>
              </a:lnSpc>
            </a:pPr>
            <a:r>
              <a:rPr lang="ru-RU" sz="2000" b="1" spc="-1" dirty="0" smtClean="0">
                <a:latin typeface="Nekst Bold"/>
                <a:ea typeface="Verdana"/>
              </a:rPr>
              <a:t>Анна</a:t>
            </a:r>
            <a:endParaRPr lang="ru-RU" sz="2000" spc="-1" dirty="0">
              <a:latin typeface="Nekst" panose="00000500000000000000" pitchFamily="2" charset="-52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751" y="2827080"/>
            <a:ext cx="3686689" cy="1076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00" y="2784885"/>
            <a:ext cx="3364980" cy="40029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975" y="2784885"/>
            <a:ext cx="2736687" cy="40029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000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Блок-схема: узел 6"/>
          <p:cNvSpPr/>
          <p:nvPr/>
        </p:nvSpPr>
        <p:spPr>
          <a:xfrm>
            <a:off x="11620440" y="6391440"/>
            <a:ext cx="377280" cy="396360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1800" b="0" strike="noStrike" spc="-1">
                <a:solidFill>
                  <a:srgbClr val="000000"/>
                </a:solidFill>
                <a:latin typeface="Nekst"/>
                <a:ea typeface="DejaVu Sans"/>
              </a:rPr>
              <a:t>7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142" name="Прямая соединительная линия 6"/>
          <p:cNvSpPr/>
          <p:nvPr/>
        </p:nvSpPr>
        <p:spPr>
          <a:xfrm flipV="1">
            <a:off x="200160" y="1552320"/>
            <a:ext cx="11801160" cy="9720"/>
          </a:xfrm>
          <a:prstGeom prst="line">
            <a:avLst/>
          </a:prstGeom>
          <a:ln>
            <a:solidFill>
              <a:srgbClr val="89C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5"/>
          <p:cNvSpPr/>
          <p:nvPr/>
        </p:nvSpPr>
        <p:spPr>
          <a:xfrm>
            <a:off x="433800" y="1800000"/>
            <a:ext cx="11186640" cy="221599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1600" b="0" strike="noStrike" spc="-1" dirty="0" smtClean="0">
                <a:solidFill>
                  <a:srgbClr val="000000"/>
                </a:solidFill>
                <a:latin typeface="Nekst Light"/>
                <a:ea typeface="Verdana"/>
              </a:rPr>
              <a:t>Здесь следует описать общие результаты работы — что удалось сделать, что не удалось, впечатления и полученный опыт.</a:t>
            </a:r>
          </a:p>
          <a:p>
            <a:pPr>
              <a:lnSpc>
                <a:spcPct val="100000"/>
              </a:lnSpc>
              <a:buNone/>
            </a:pPr>
            <a:r>
              <a:rPr lang="ru-RU" sz="1600" spc="-1" dirty="0" smtClean="0">
                <a:solidFill>
                  <a:srgbClr val="000000"/>
                </a:solidFill>
                <a:latin typeface="Nekst Light"/>
                <a:ea typeface="Verdana"/>
              </a:rPr>
              <a:t>Данную работу не удалось сделать полностью по ТЗ в короткие сроки, поэтому с командой мы реализовали часть сервиса и чат-бота, немного изменили концепцию. Необходимо было сделать подбор факультетов для абитуриентов на основе разработанной </a:t>
            </a:r>
            <a:r>
              <a:rPr lang="ru-RU" sz="1600" spc="-1" dirty="0" err="1" smtClean="0">
                <a:solidFill>
                  <a:srgbClr val="000000"/>
                </a:solidFill>
                <a:latin typeface="Nekst Light"/>
                <a:ea typeface="Verdana"/>
              </a:rPr>
              <a:t>нейросети</a:t>
            </a:r>
            <a:r>
              <a:rPr lang="ru-RU" sz="1600" spc="-1" dirty="0" smtClean="0">
                <a:solidFill>
                  <a:srgbClr val="000000"/>
                </a:solidFill>
                <a:latin typeface="Nekst Light"/>
                <a:ea typeface="Verdana"/>
              </a:rPr>
              <a:t>, поскольку в короткие сроки не удалось разработать </a:t>
            </a:r>
            <a:r>
              <a:rPr lang="ru-RU" sz="1600" spc="-1" dirty="0" err="1" smtClean="0">
                <a:solidFill>
                  <a:srgbClr val="000000"/>
                </a:solidFill>
                <a:latin typeface="Nekst Light"/>
                <a:ea typeface="Verdana"/>
              </a:rPr>
              <a:t>нейросеть</a:t>
            </a:r>
            <a:r>
              <a:rPr lang="ru-RU" sz="1600" spc="-1" dirty="0" smtClean="0">
                <a:solidFill>
                  <a:srgbClr val="000000"/>
                </a:solidFill>
                <a:latin typeface="Nekst Light"/>
                <a:ea typeface="Verdana"/>
              </a:rPr>
              <a:t>, мы обратились к уже существующей – </a:t>
            </a:r>
            <a:r>
              <a:rPr lang="en-US" sz="1600" spc="-1" smtClean="0">
                <a:solidFill>
                  <a:srgbClr val="000000"/>
                </a:solidFill>
                <a:latin typeface="Nekst Light"/>
                <a:ea typeface="Verdana"/>
              </a:rPr>
              <a:t>GigaChat</a:t>
            </a:r>
            <a:r>
              <a:rPr lang="ru-RU" sz="1600" spc="-1" smtClean="0">
                <a:solidFill>
                  <a:srgbClr val="000000"/>
                </a:solidFill>
                <a:latin typeface="Nekst Light"/>
                <a:ea typeface="Verdana"/>
              </a:rPr>
              <a:t>. </a:t>
            </a:r>
            <a:r>
              <a:rPr lang="ru-RU" sz="1600" spc="-1" dirty="0" smtClean="0">
                <a:solidFill>
                  <a:srgbClr val="000000"/>
                </a:solidFill>
                <a:latin typeface="Nekst Light"/>
                <a:ea typeface="Verdana"/>
              </a:rPr>
              <a:t>Поскольку данная </a:t>
            </a:r>
            <a:r>
              <a:rPr lang="ru-RU" sz="1600" spc="-1" dirty="0" err="1" smtClean="0">
                <a:solidFill>
                  <a:srgbClr val="000000"/>
                </a:solidFill>
                <a:latin typeface="Nekst Light"/>
                <a:ea typeface="Verdana"/>
              </a:rPr>
              <a:t>нейросеть</a:t>
            </a:r>
            <a:r>
              <a:rPr lang="ru-RU" sz="1600" spc="-1" dirty="0" smtClean="0">
                <a:solidFill>
                  <a:srgbClr val="000000"/>
                </a:solidFill>
                <a:latin typeface="Nekst Light"/>
                <a:ea typeface="Verdana"/>
              </a:rPr>
              <a:t> не мой дать полностью верный ответ по факультета </a:t>
            </a:r>
            <a:r>
              <a:rPr lang="ru-RU" sz="1600" spc="-1" dirty="0" err="1" smtClean="0">
                <a:solidFill>
                  <a:srgbClr val="000000"/>
                </a:solidFill>
                <a:latin typeface="Nekst Light"/>
                <a:ea typeface="Verdana"/>
              </a:rPr>
              <a:t>ТУСУРа</a:t>
            </a:r>
            <a:r>
              <a:rPr lang="ru-RU" sz="1600" spc="-1" dirty="0" smtClean="0">
                <a:solidFill>
                  <a:srgbClr val="000000"/>
                </a:solidFill>
                <a:latin typeface="Nekst Light"/>
                <a:ea typeface="Verdana"/>
              </a:rPr>
              <a:t>, мы выбрали делать подбор профессий для абитуриентов.</a:t>
            </a:r>
            <a:br>
              <a:rPr lang="ru-RU" sz="1600" spc="-1" dirty="0" smtClean="0">
                <a:solidFill>
                  <a:srgbClr val="000000"/>
                </a:solidFill>
                <a:latin typeface="Nekst Light"/>
                <a:ea typeface="Verdana"/>
              </a:rPr>
            </a:br>
            <a:endParaRPr lang="ru-RU" sz="1600" b="0" strike="noStrike" spc="-1" dirty="0" smtClean="0">
              <a:solidFill>
                <a:srgbClr val="000000"/>
              </a:solidFill>
              <a:latin typeface="Nekst Light"/>
              <a:ea typeface="Verdana"/>
            </a:endParaRPr>
          </a:p>
          <a:p>
            <a:pPr>
              <a:lnSpc>
                <a:spcPct val="100000"/>
              </a:lnSpc>
              <a:buNone/>
            </a:pPr>
            <a:endParaRPr lang="ru-RU" sz="1600" b="0" strike="noStrike" spc="-1" dirty="0">
              <a:latin typeface="Arial"/>
            </a:endParaRPr>
          </a:p>
        </p:txBody>
      </p:sp>
      <p:sp>
        <p:nvSpPr>
          <p:cNvPr id="144" name="Заголовок 6"/>
          <p:cNvSpPr/>
          <p:nvPr/>
        </p:nvSpPr>
        <p:spPr>
          <a:xfrm>
            <a:off x="230760" y="397440"/>
            <a:ext cx="6788160" cy="662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ru-RU" sz="2800" b="1" strike="noStrike" spc="-1">
                <a:solidFill>
                  <a:srgbClr val="89C400"/>
                </a:solidFill>
                <a:latin typeface="Nekst Bold"/>
                <a:ea typeface="Verdana"/>
              </a:rPr>
              <a:t>Заключение</a:t>
            </a:r>
            <a:endParaRPr lang="ru-RU" sz="2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Блок-схема: узел 4"/>
          <p:cNvSpPr/>
          <p:nvPr/>
        </p:nvSpPr>
        <p:spPr>
          <a:xfrm>
            <a:off x="11620440" y="6391440"/>
            <a:ext cx="377280" cy="396360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1800" b="0" strike="noStrike" spc="-1">
                <a:solidFill>
                  <a:srgbClr val="000000"/>
                </a:solidFill>
                <a:latin typeface="Nekst"/>
                <a:ea typeface="DejaVu Sans"/>
              </a:rPr>
              <a:t>2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122" name="Прямая соединительная линия 1"/>
          <p:cNvSpPr/>
          <p:nvPr/>
        </p:nvSpPr>
        <p:spPr>
          <a:xfrm flipV="1">
            <a:off x="200160" y="1552320"/>
            <a:ext cx="11801160" cy="9720"/>
          </a:xfrm>
          <a:prstGeom prst="line">
            <a:avLst/>
          </a:prstGeom>
          <a:ln>
            <a:solidFill>
              <a:srgbClr val="89C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Заголовок 1"/>
          <p:cNvSpPr/>
          <p:nvPr/>
        </p:nvSpPr>
        <p:spPr>
          <a:xfrm>
            <a:off x="230760" y="397440"/>
            <a:ext cx="6788160" cy="662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ru-RU" sz="2800" b="1" strike="noStrike" spc="-1" dirty="0" smtClean="0">
                <a:solidFill>
                  <a:srgbClr val="89C400"/>
                </a:solidFill>
                <a:latin typeface="Nekst Bold"/>
                <a:ea typeface="Verdana"/>
              </a:rPr>
              <a:t>Описание </a:t>
            </a:r>
            <a:r>
              <a:rPr lang="ru-RU" sz="2800" b="1" strike="noStrike" spc="-1" dirty="0">
                <a:solidFill>
                  <a:srgbClr val="89C400"/>
                </a:solidFill>
                <a:latin typeface="Nekst Bold"/>
                <a:ea typeface="Verdana"/>
              </a:rPr>
              <a:t>кейса</a:t>
            </a:r>
            <a:endParaRPr lang="ru-RU" sz="2800" b="0" strike="noStrike" spc="-1" dirty="0">
              <a:latin typeface="Arial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074262"/>
              </p:ext>
            </p:extLst>
          </p:nvPr>
        </p:nvGraphicFramePr>
        <p:xfrm>
          <a:off x="230760" y="2054880"/>
          <a:ext cx="11766960" cy="46703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47526">
                  <a:extLst>
                    <a:ext uri="{9D8B030D-6E8A-4147-A177-3AD203B41FA5}">
                      <a16:colId xmlns:a16="http://schemas.microsoft.com/office/drawing/2014/main" val="4285137379"/>
                    </a:ext>
                  </a:extLst>
                </a:gridCol>
                <a:gridCol w="475861">
                  <a:extLst>
                    <a:ext uri="{9D8B030D-6E8A-4147-A177-3AD203B41FA5}">
                      <a16:colId xmlns:a16="http://schemas.microsoft.com/office/drawing/2014/main" val="2979239147"/>
                    </a:ext>
                  </a:extLst>
                </a:gridCol>
                <a:gridCol w="5643573">
                  <a:extLst>
                    <a:ext uri="{9D8B030D-6E8A-4147-A177-3AD203B41FA5}">
                      <a16:colId xmlns:a16="http://schemas.microsoft.com/office/drawing/2014/main" val="1343632564"/>
                    </a:ext>
                  </a:extLst>
                </a:gridCol>
              </a:tblGrid>
              <a:tr h="417732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Nekst Bold"/>
                        </a:rPr>
                        <a:t>Сервис</a:t>
                      </a:r>
                      <a:endParaRPr lang="ru-RU" dirty="0">
                        <a:latin typeface="Nekst Bol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Nekst Bol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Nekst Bold"/>
                        </a:rPr>
                        <a:t>Чат-бот</a:t>
                      </a:r>
                      <a:endParaRPr lang="ru-RU" dirty="0">
                        <a:latin typeface="Nekst Bol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714893"/>
                  </a:ext>
                </a:extLst>
              </a:tr>
              <a:tr h="4252614">
                <a:tc>
                  <a:txBody>
                    <a:bodyPr/>
                    <a:lstStyle/>
                    <a:p>
                      <a:pPr marL="342900" indent="-342900" algn="just">
                        <a:buAutoNum type="arabicPeriod"/>
                      </a:pPr>
                      <a:r>
                        <a:rPr lang="ru-RU" dirty="0" smtClean="0">
                          <a:latin typeface="Nekst Bold"/>
                        </a:rPr>
                        <a:t>главный экран с описанием сервиса и функционалом подбора факультета с помощью </a:t>
                      </a:r>
                      <a:r>
                        <a:rPr lang="ru-RU" dirty="0" err="1" smtClean="0">
                          <a:latin typeface="Nekst Bold"/>
                        </a:rPr>
                        <a:t>нейросети</a:t>
                      </a:r>
                      <a:r>
                        <a:rPr lang="ru-RU" dirty="0" smtClean="0">
                          <a:latin typeface="Nekst Bold"/>
                        </a:rPr>
                        <a:t> на основе интересов; </a:t>
                      </a:r>
                    </a:p>
                    <a:p>
                      <a:pPr marL="342900" indent="-342900" algn="just">
                        <a:buAutoNum type="arabicPeriod"/>
                      </a:pPr>
                      <a:r>
                        <a:rPr lang="ru-RU" dirty="0" smtClean="0">
                          <a:latin typeface="Nekst Bold"/>
                        </a:rPr>
                        <a:t>экраны авторизации и регистрации; </a:t>
                      </a:r>
                    </a:p>
                    <a:p>
                      <a:pPr marL="342900" indent="-342900" algn="just">
                        <a:buAutoNum type="arabicPeriod"/>
                      </a:pPr>
                      <a:r>
                        <a:rPr lang="ru-RU" dirty="0" smtClean="0">
                          <a:latin typeface="Nekst Bold"/>
                        </a:rPr>
                        <a:t>список пользователей (доступно администратору); </a:t>
                      </a:r>
                    </a:p>
                    <a:p>
                      <a:pPr marL="342900" indent="-342900" algn="just">
                        <a:buAutoNum type="arabicPeriod"/>
                      </a:pPr>
                      <a:r>
                        <a:rPr lang="ru-RU" dirty="0" smtClean="0">
                          <a:latin typeface="Nekst Bold"/>
                        </a:rPr>
                        <a:t>экран создания и редактирования пользователя (доступно администратору); </a:t>
                      </a:r>
                    </a:p>
                    <a:p>
                      <a:pPr marL="342900" indent="-342900" algn="just">
                        <a:buAutoNum type="arabicPeriod"/>
                      </a:pPr>
                      <a:r>
                        <a:rPr lang="ru-RU" dirty="0" smtClean="0">
                          <a:latin typeface="Nekst Bold"/>
                        </a:rPr>
                        <a:t>профиль пользователя; </a:t>
                      </a:r>
                    </a:p>
                    <a:p>
                      <a:pPr marL="342900" indent="-342900" algn="just">
                        <a:buAutoNum type="arabicPeriod"/>
                      </a:pPr>
                      <a:r>
                        <a:rPr lang="ru-RU" dirty="0" smtClean="0">
                          <a:latin typeface="Nekst Bold"/>
                        </a:rPr>
                        <a:t>анкета пользователя.</a:t>
                      </a:r>
                      <a:endParaRPr lang="ru-RU" dirty="0">
                        <a:latin typeface="Nekst Bol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just">
                        <a:buAutoNum type="arabicPeriod"/>
                      </a:pPr>
                      <a:endParaRPr lang="ru-RU" dirty="0">
                        <a:latin typeface="Nekst Bol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ru-RU" dirty="0" smtClean="0">
                          <a:latin typeface="Nekst Bold"/>
                        </a:rPr>
                        <a:t>экран регистрации; 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ru-RU" dirty="0" smtClean="0">
                          <a:latin typeface="Nekst Bold"/>
                        </a:rPr>
                        <a:t>главное меню; </a:t>
                      </a:r>
                    </a:p>
                    <a:p>
                      <a:pPr marL="342900" indent="-342900" algn="just">
                        <a:buAutoNum type="arabicPeriod"/>
                      </a:pPr>
                      <a:r>
                        <a:rPr lang="ru-RU" dirty="0" smtClean="0">
                          <a:latin typeface="Nekst Bold"/>
                        </a:rPr>
                        <a:t>экран просмотра отправленных заявок на поступление; 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ru-RU" dirty="0" smtClean="0">
                          <a:latin typeface="Nekst Bold"/>
                        </a:rPr>
                        <a:t>экран заполнения предпочтений на </a:t>
                      </a:r>
                      <a:r>
                        <a:rPr lang="ru-RU" dirty="0" err="1" smtClean="0">
                          <a:latin typeface="Nekst Bold"/>
                        </a:rPr>
                        <a:t>поступлеие</a:t>
                      </a:r>
                      <a:r>
                        <a:rPr lang="ru-RU" dirty="0" smtClean="0">
                          <a:latin typeface="Nekst Bold"/>
                        </a:rPr>
                        <a:t>. </a:t>
                      </a:r>
                      <a:endParaRPr lang="ru-RU" dirty="0">
                        <a:latin typeface="Nekst Bol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20561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Прямая соединительная линия 1"/>
          <p:cNvSpPr/>
          <p:nvPr/>
        </p:nvSpPr>
        <p:spPr>
          <a:xfrm flipV="1">
            <a:off x="200160" y="1552320"/>
            <a:ext cx="11801160" cy="9720"/>
          </a:xfrm>
          <a:prstGeom prst="line">
            <a:avLst/>
          </a:prstGeom>
          <a:ln>
            <a:solidFill>
              <a:srgbClr val="89C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Заголовок 1"/>
          <p:cNvSpPr/>
          <p:nvPr/>
        </p:nvSpPr>
        <p:spPr>
          <a:xfrm>
            <a:off x="230760" y="397440"/>
            <a:ext cx="6788160" cy="662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ru-RU" sz="2800" b="1" spc="-1" dirty="0" smtClean="0">
                <a:solidFill>
                  <a:srgbClr val="89C400"/>
                </a:solidFill>
                <a:latin typeface="Nekst Bold"/>
                <a:ea typeface="Verdana"/>
              </a:rPr>
              <a:t>Участники</a:t>
            </a:r>
            <a:endParaRPr lang="ru-RU" sz="2800" b="0" strike="noStrike" spc="-1" dirty="0">
              <a:latin typeface="Arial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09" y="1650561"/>
            <a:ext cx="1280799" cy="17095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7631" y="3362865"/>
            <a:ext cx="15425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/>
              <a:t>Кудрявцев Артём Олегович  </a:t>
            </a:r>
            <a:endParaRPr lang="en-US" sz="1100" dirty="0" smtClean="0"/>
          </a:p>
          <a:p>
            <a:pPr algn="ctr"/>
            <a:r>
              <a:rPr lang="ru-RU" sz="1100" dirty="0">
                <a:solidFill>
                  <a:schemeClr val="accent6"/>
                </a:solidFill>
              </a:rPr>
              <a:t>Программирование на языке </a:t>
            </a:r>
            <a:r>
              <a:rPr lang="en-US" sz="1100" dirty="0">
                <a:solidFill>
                  <a:schemeClr val="accent6"/>
                </a:solidFill>
              </a:rPr>
              <a:t>Python</a:t>
            </a:r>
            <a:endParaRPr lang="ru-RU" sz="1100" dirty="0">
              <a:solidFill>
                <a:schemeClr val="accent6"/>
              </a:solidFill>
            </a:endParaRPr>
          </a:p>
        </p:txBody>
      </p:sp>
      <p:pic>
        <p:nvPicPr>
          <p:cNvPr id="9" name="Изображение 2" descr="x8frfmU6HGI"/>
          <p:cNvPicPr>
            <a:picLocks noChangeAspect="1"/>
          </p:cNvPicPr>
          <p:nvPr/>
        </p:nvPicPr>
        <p:blipFill>
          <a:blip r:embed="rId3"/>
          <a:srcRect t="13380"/>
          <a:stretch>
            <a:fillRect/>
          </a:stretch>
        </p:blipFill>
        <p:spPr>
          <a:xfrm>
            <a:off x="2417643" y="1697652"/>
            <a:ext cx="1280581" cy="170760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30439" y="3376576"/>
            <a:ext cx="16633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1100" spc="-1" dirty="0" err="1">
                <a:solidFill>
                  <a:srgbClr val="000000"/>
                </a:solidFill>
                <a:latin typeface="Nekst Light"/>
                <a:ea typeface="Verdana" panose="020B0604030504040204"/>
              </a:rPr>
              <a:t>Пещерская</a:t>
            </a:r>
            <a:r>
              <a:rPr lang="ru-RU" sz="1100" spc="-1" dirty="0">
                <a:solidFill>
                  <a:srgbClr val="000000"/>
                </a:solidFill>
                <a:latin typeface="Nekst Light"/>
                <a:ea typeface="Verdana" panose="020B0604030504040204"/>
              </a:rPr>
              <a:t> Анастасия Алексеевна </a:t>
            </a:r>
          </a:p>
          <a:p>
            <a:pPr algn="ctr">
              <a:lnSpc>
                <a:spcPct val="100000"/>
              </a:lnSpc>
              <a:buNone/>
            </a:pPr>
            <a:r>
              <a:rPr lang="ru-RU" sz="1100" spc="-1" dirty="0" smtClean="0">
                <a:solidFill>
                  <a:schemeClr val="accent6"/>
                </a:solidFill>
                <a:latin typeface="Nekst Light"/>
                <a:ea typeface="Verdana" panose="020B0604030504040204"/>
              </a:rPr>
              <a:t>Программирование </a:t>
            </a:r>
            <a:r>
              <a:rPr lang="ru-RU" sz="1100" spc="-1" dirty="0">
                <a:solidFill>
                  <a:schemeClr val="accent6"/>
                </a:solidFill>
                <a:latin typeface="Nekst Light"/>
                <a:ea typeface="Verdana" panose="020B0604030504040204"/>
              </a:rPr>
              <a:t>на языке </a:t>
            </a:r>
            <a:r>
              <a:rPr lang="en-US" sz="1100" spc="-1" dirty="0">
                <a:solidFill>
                  <a:schemeClr val="accent6"/>
                </a:solidFill>
                <a:latin typeface="Nekst Light"/>
                <a:ea typeface="Verdana" panose="020B0604030504040204"/>
              </a:rPr>
              <a:t>Python</a:t>
            </a:r>
            <a:endParaRPr lang="ru-RU" sz="1100" spc="-1" dirty="0">
              <a:solidFill>
                <a:schemeClr val="accent6"/>
              </a:solidFill>
              <a:latin typeface="Nekst Light"/>
              <a:ea typeface="Verdana" panose="020B060403050404020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72917" y="3417796"/>
            <a:ext cx="16633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1100" spc="-1" dirty="0">
                <a:solidFill>
                  <a:srgbClr val="000000"/>
                </a:solidFill>
                <a:latin typeface="Nekst Light"/>
                <a:ea typeface="Verdana" panose="020B0604030504040204"/>
              </a:rPr>
              <a:t>Галецкий Данил </a:t>
            </a:r>
            <a:r>
              <a:rPr lang="ru-RU" sz="1100" spc="-1" dirty="0" smtClean="0">
                <a:solidFill>
                  <a:srgbClr val="000000"/>
                </a:solidFill>
                <a:latin typeface="Nekst Light"/>
                <a:ea typeface="Verdana" panose="020B0604030504040204"/>
              </a:rPr>
              <a:t>Андреевич</a:t>
            </a:r>
          </a:p>
          <a:p>
            <a:pPr algn="ctr">
              <a:lnSpc>
                <a:spcPct val="100000"/>
              </a:lnSpc>
              <a:buNone/>
            </a:pPr>
            <a:r>
              <a:rPr lang="ru-RU" sz="1100" spc="-1" dirty="0" smtClean="0">
                <a:solidFill>
                  <a:schemeClr val="accent6"/>
                </a:solidFill>
                <a:latin typeface="Nekst Light"/>
                <a:ea typeface="Verdana" panose="020B0604030504040204"/>
              </a:rPr>
              <a:t>Программирование </a:t>
            </a:r>
            <a:r>
              <a:rPr lang="ru-RU" sz="1100" spc="-1" dirty="0">
                <a:solidFill>
                  <a:schemeClr val="accent6"/>
                </a:solidFill>
                <a:latin typeface="Nekst Light"/>
                <a:ea typeface="Verdana" panose="020B0604030504040204"/>
              </a:rPr>
              <a:t>на языке </a:t>
            </a:r>
            <a:r>
              <a:rPr lang="ru-RU" sz="1100" spc="-1" dirty="0" err="1">
                <a:solidFill>
                  <a:schemeClr val="accent6"/>
                </a:solidFill>
                <a:latin typeface="Nekst Light"/>
                <a:ea typeface="Verdana" panose="020B0604030504040204"/>
              </a:rPr>
              <a:t>Python</a:t>
            </a:r>
            <a:endParaRPr lang="ru-RU" sz="1100" spc="-1" dirty="0">
              <a:solidFill>
                <a:schemeClr val="accent6"/>
              </a:solidFill>
              <a:latin typeface="Nekst Light"/>
              <a:ea typeface="Verdana" panose="020B0604030504040204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13" t="925" r="17614" b="461"/>
          <a:stretch/>
        </p:blipFill>
        <p:spPr>
          <a:xfrm>
            <a:off x="6539501" y="1683338"/>
            <a:ext cx="1256242" cy="171972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335945" y="3376576"/>
            <a:ext cx="166335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1100" spc="-1" dirty="0">
                <a:solidFill>
                  <a:srgbClr val="000000"/>
                </a:solidFill>
                <a:latin typeface="Nekst Light"/>
                <a:ea typeface="Verdana" panose="020B0604030504040204"/>
              </a:rPr>
              <a:t>Абдурахманова Лейла </a:t>
            </a:r>
            <a:r>
              <a:rPr lang="ru-RU" sz="1100" spc="-1" dirty="0" err="1">
                <a:solidFill>
                  <a:srgbClr val="000000"/>
                </a:solidFill>
                <a:latin typeface="Nekst Light"/>
                <a:ea typeface="Verdana" panose="020B0604030504040204"/>
              </a:rPr>
              <a:t>Мехман</a:t>
            </a:r>
            <a:r>
              <a:rPr lang="ru-RU" sz="1100" spc="-1" dirty="0">
                <a:solidFill>
                  <a:srgbClr val="000000"/>
                </a:solidFill>
                <a:latin typeface="Nekst Light"/>
                <a:ea typeface="Verdana" panose="020B0604030504040204"/>
              </a:rPr>
              <a:t> </a:t>
            </a:r>
            <a:r>
              <a:rPr lang="ru-RU" sz="1100" spc="-1" dirty="0" err="1" smtClean="0">
                <a:solidFill>
                  <a:srgbClr val="000000"/>
                </a:solidFill>
                <a:latin typeface="Nekst Light"/>
                <a:ea typeface="Verdana" panose="020B0604030504040204"/>
              </a:rPr>
              <a:t>кызы</a:t>
            </a:r>
            <a:endParaRPr lang="ru-RU" sz="1100" spc="-1" dirty="0" smtClean="0">
              <a:solidFill>
                <a:srgbClr val="000000"/>
              </a:solidFill>
              <a:latin typeface="Nekst Light"/>
              <a:ea typeface="Verdana" panose="020B0604030504040204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100" spc="-1" dirty="0">
                <a:solidFill>
                  <a:schemeClr val="accent6"/>
                </a:solidFill>
                <a:latin typeface="Nekst Light"/>
                <a:ea typeface="Verdana" panose="020B0604030504040204"/>
              </a:rPr>
              <a:t>Frontend-</a:t>
            </a:r>
            <a:r>
              <a:rPr lang="ru-RU" sz="1100" spc="-1" dirty="0">
                <a:solidFill>
                  <a:schemeClr val="accent6"/>
                </a:solidFill>
                <a:latin typeface="Nekst Light"/>
                <a:ea typeface="Verdana" panose="020B0604030504040204"/>
              </a:rPr>
              <a:t>разработчик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2" b="6020"/>
          <a:stretch/>
        </p:blipFill>
        <p:spPr>
          <a:xfrm>
            <a:off x="8626471" y="4315724"/>
            <a:ext cx="1277549" cy="170760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440511" y="5977304"/>
            <a:ext cx="16494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1100" spc="-1" dirty="0">
                <a:solidFill>
                  <a:srgbClr val="000000"/>
                </a:solidFill>
                <a:latin typeface="Nekst Light"/>
                <a:ea typeface="Verdana" panose="020B0604030504040204"/>
              </a:rPr>
              <a:t>Прокопенко Дмитрий </a:t>
            </a:r>
            <a:r>
              <a:rPr lang="ru-RU" sz="1100" spc="-1" dirty="0" smtClean="0">
                <a:solidFill>
                  <a:srgbClr val="000000"/>
                </a:solidFill>
                <a:latin typeface="Nekst Light"/>
                <a:ea typeface="Verdana" panose="020B0604030504040204"/>
              </a:rPr>
              <a:t>Алексеевич</a:t>
            </a:r>
          </a:p>
          <a:p>
            <a:pPr algn="ctr">
              <a:lnSpc>
                <a:spcPct val="100000"/>
              </a:lnSpc>
              <a:buNone/>
            </a:pPr>
            <a:r>
              <a:rPr lang="ru-RU" sz="1100" spc="-1" dirty="0">
                <a:solidFill>
                  <a:schemeClr val="accent6"/>
                </a:solidFill>
                <a:latin typeface="Nekst Light"/>
                <a:ea typeface="Verdana" panose="020B0604030504040204"/>
              </a:rPr>
              <a:t>ИИ. Алгоритмы МО на языке </a:t>
            </a:r>
            <a:r>
              <a:rPr lang="ru-RU" sz="1100" spc="-1" dirty="0" err="1">
                <a:solidFill>
                  <a:schemeClr val="accent6"/>
                </a:solidFill>
                <a:latin typeface="Nekst Light"/>
                <a:ea typeface="Verdana" panose="020B0604030504040204"/>
              </a:rPr>
              <a:t>Python</a:t>
            </a:r>
            <a:endParaRPr lang="ru-RU" sz="1100" spc="-1" dirty="0">
              <a:solidFill>
                <a:schemeClr val="accent6"/>
              </a:solidFill>
              <a:latin typeface="Nekst Light"/>
              <a:ea typeface="Verdana" panose="020B0604030504040204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712" y="1710193"/>
            <a:ext cx="1293926" cy="170760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0430998" y="3417796"/>
            <a:ext cx="166335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1100" spc="-1" dirty="0" err="1">
                <a:solidFill>
                  <a:srgbClr val="000000"/>
                </a:solidFill>
                <a:latin typeface="Nekst Light"/>
                <a:ea typeface="Verdana" panose="020B0604030504040204"/>
              </a:rPr>
              <a:t>Бутусина</a:t>
            </a:r>
            <a:r>
              <a:rPr lang="ru-RU" sz="1100" spc="-1" dirty="0">
                <a:solidFill>
                  <a:srgbClr val="000000"/>
                </a:solidFill>
                <a:latin typeface="Nekst Light"/>
                <a:ea typeface="Verdana" panose="020B0604030504040204"/>
              </a:rPr>
              <a:t> София </a:t>
            </a:r>
            <a:r>
              <a:rPr lang="ru-RU" sz="1100" spc="-1" dirty="0" smtClean="0">
                <a:solidFill>
                  <a:srgbClr val="000000"/>
                </a:solidFill>
                <a:latin typeface="Nekst Light"/>
                <a:ea typeface="Verdana" panose="020B0604030504040204"/>
              </a:rPr>
              <a:t>Леонидовна</a:t>
            </a:r>
            <a:endParaRPr lang="en-US" sz="1100" spc="-1" dirty="0" smtClean="0">
              <a:solidFill>
                <a:srgbClr val="000000"/>
              </a:solidFill>
              <a:latin typeface="Nekst Light"/>
              <a:ea typeface="Verdana" panose="020B0604030504040204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100" spc="-1" dirty="0" smtClean="0">
                <a:solidFill>
                  <a:schemeClr val="accent6"/>
                </a:solidFill>
                <a:latin typeface="Nekst Light"/>
                <a:ea typeface="Verdana" panose="020B0604030504040204"/>
              </a:rPr>
              <a:t>Frontend-</a:t>
            </a:r>
            <a:r>
              <a:rPr lang="ru-RU" sz="1100" spc="-1" dirty="0" smtClean="0">
                <a:solidFill>
                  <a:schemeClr val="accent6"/>
                </a:solidFill>
                <a:latin typeface="Nekst Light"/>
                <a:ea typeface="Verdana" panose="020B0604030504040204"/>
              </a:rPr>
              <a:t>разработчик</a:t>
            </a:r>
            <a:endParaRPr lang="ru-RU" sz="1100" spc="-1" dirty="0">
              <a:solidFill>
                <a:schemeClr val="accent6"/>
              </a:solidFill>
              <a:latin typeface="Nekst Light"/>
              <a:ea typeface="Verdana" panose="020B0604030504040204"/>
            </a:endParaRPr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558" y="4325039"/>
            <a:ext cx="1282319" cy="167673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315209" y="5982604"/>
            <a:ext cx="154255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 smtClean="0"/>
              <a:t>Михеева Анна Васильевна</a:t>
            </a:r>
            <a:endParaRPr lang="en-US" sz="1100" dirty="0" smtClean="0"/>
          </a:p>
          <a:p>
            <a:pPr algn="ctr"/>
            <a:r>
              <a:rPr lang="ru-RU" sz="1100" dirty="0" smtClean="0">
                <a:solidFill>
                  <a:schemeClr val="accent6"/>
                </a:solidFill>
              </a:rPr>
              <a:t>Тестирование ПО</a:t>
            </a:r>
            <a:endParaRPr lang="ru-RU" sz="1100" dirty="0">
              <a:solidFill>
                <a:schemeClr val="accent6"/>
              </a:solidFill>
            </a:endParaRP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7" t="17939"/>
          <a:stretch/>
        </p:blipFill>
        <p:spPr>
          <a:xfrm>
            <a:off x="8545244" y="1650561"/>
            <a:ext cx="1282134" cy="1752503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384266" y="3403064"/>
            <a:ext cx="166335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1100" spc="-1" dirty="0" err="1">
                <a:solidFill>
                  <a:srgbClr val="000000"/>
                </a:solidFill>
                <a:latin typeface="Nekst Light"/>
                <a:ea typeface="Verdana" panose="020B0604030504040204"/>
              </a:rPr>
              <a:t>Маркман</a:t>
            </a:r>
            <a:r>
              <a:rPr lang="ru-RU" sz="1100" spc="-1" dirty="0">
                <a:solidFill>
                  <a:srgbClr val="000000"/>
                </a:solidFill>
                <a:latin typeface="Nekst Light"/>
                <a:ea typeface="Verdana" panose="020B0604030504040204"/>
              </a:rPr>
              <a:t> Алина </a:t>
            </a:r>
            <a:r>
              <a:rPr lang="ru-RU" sz="1100" spc="-1" dirty="0" smtClean="0">
                <a:solidFill>
                  <a:srgbClr val="000000"/>
                </a:solidFill>
                <a:latin typeface="Nekst Light"/>
                <a:ea typeface="Verdana" panose="020B0604030504040204"/>
              </a:rPr>
              <a:t>Сергеевна</a:t>
            </a:r>
          </a:p>
          <a:p>
            <a:pPr algn="ctr">
              <a:lnSpc>
                <a:spcPct val="100000"/>
              </a:lnSpc>
              <a:buNone/>
            </a:pPr>
            <a:r>
              <a:rPr lang="en-US" sz="1100" spc="-1" dirty="0" smtClean="0">
                <a:solidFill>
                  <a:schemeClr val="accent6"/>
                </a:solidFill>
                <a:latin typeface="Nekst Light"/>
                <a:ea typeface="Verdana" panose="020B0604030504040204"/>
              </a:rPr>
              <a:t>Frontend-</a:t>
            </a:r>
            <a:r>
              <a:rPr lang="ru-RU" sz="1100" spc="-1" dirty="0" smtClean="0">
                <a:solidFill>
                  <a:schemeClr val="accent6"/>
                </a:solidFill>
                <a:latin typeface="Nekst Light"/>
                <a:ea typeface="Verdana" panose="020B0604030504040204"/>
              </a:rPr>
              <a:t>разработчик</a:t>
            </a:r>
            <a:endParaRPr lang="ru-RU" sz="1100" spc="-1" dirty="0">
              <a:solidFill>
                <a:schemeClr val="accent6"/>
              </a:solidFill>
              <a:latin typeface="Nekst Light"/>
              <a:ea typeface="Verdana" panose="020B0604030504040204"/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612" y="4315724"/>
            <a:ext cx="1282134" cy="1709512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335945" y="6023328"/>
            <a:ext cx="16494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1100" spc="-1" dirty="0">
                <a:solidFill>
                  <a:srgbClr val="000000"/>
                </a:solidFill>
                <a:latin typeface="Nekst Light"/>
                <a:ea typeface="Verdana" panose="020B0604030504040204"/>
              </a:rPr>
              <a:t>Карпов Степан </a:t>
            </a:r>
            <a:r>
              <a:rPr lang="ru-RU" sz="1100" spc="-1" dirty="0" smtClean="0">
                <a:solidFill>
                  <a:srgbClr val="000000"/>
                </a:solidFill>
                <a:latin typeface="Nekst Light"/>
                <a:ea typeface="Verdana" panose="020B0604030504040204"/>
              </a:rPr>
              <a:t>Евгеньевич</a:t>
            </a:r>
            <a:endParaRPr lang="en-US" sz="1100" spc="-1" dirty="0" smtClean="0">
              <a:solidFill>
                <a:srgbClr val="000000"/>
              </a:solidFill>
              <a:latin typeface="Nekst Light"/>
              <a:ea typeface="Verdana" panose="020B0604030504040204"/>
            </a:endParaRPr>
          </a:p>
          <a:p>
            <a:pPr algn="ctr">
              <a:lnSpc>
                <a:spcPct val="100000"/>
              </a:lnSpc>
              <a:buNone/>
            </a:pPr>
            <a:r>
              <a:rPr lang="ru-RU" sz="1100" spc="-1" dirty="0" smtClean="0">
                <a:solidFill>
                  <a:schemeClr val="accent6"/>
                </a:solidFill>
                <a:latin typeface="Nekst Light"/>
                <a:ea typeface="Verdana" panose="020B0604030504040204"/>
              </a:rPr>
              <a:t>ИИ</a:t>
            </a:r>
            <a:r>
              <a:rPr lang="ru-RU" sz="1100" spc="-1" dirty="0">
                <a:solidFill>
                  <a:schemeClr val="accent6"/>
                </a:solidFill>
                <a:latin typeface="Nekst Light"/>
                <a:ea typeface="Verdana" panose="020B0604030504040204"/>
              </a:rPr>
              <a:t>. Алгоритмы </a:t>
            </a:r>
            <a:r>
              <a:rPr lang="ru-RU" sz="1100" spc="-1" dirty="0" smtClean="0">
                <a:solidFill>
                  <a:schemeClr val="accent6"/>
                </a:solidFill>
                <a:latin typeface="Nekst Light"/>
                <a:ea typeface="Verdana" panose="020B0604030504040204"/>
              </a:rPr>
              <a:t>МО на </a:t>
            </a:r>
            <a:r>
              <a:rPr lang="ru-RU" sz="1100" spc="-1" dirty="0">
                <a:solidFill>
                  <a:schemeClr val="accent6"/>
                </a:solidFill>
                <a:latin typeface="Nekst Light"/>
                <a:ea typeface="Verdana" panose="020B0604030504040204"/>
              </a:rPr>
              <a:t>языке </a:t>
            </a:r>
            <a:r>
              <a:rPr lang="ru-RU" sz="1100" spc="-1" dirty="0" err="1">
                <a:solidFill>
                  <a:schemeClr val="accent6"/>
                </a:solidFill>
                <a:latin typeface="Nekst Light"/>
                <a:ea typeface="Verdana" panose="020B0604030504040204"/>
              </a:rPr>
              <a:t>Python</a:t>
            </a:r>
            <a:endParaRPr lang="ru-RU" sz="1100" spc="-1" dirty="0">
              <a:solidFill>
                <a:schemeClr val="accent6"/>
              </a:solidFill>
              <a:latin typeface="Nekst Light"/>
              <a:ea typeface="Verdana" panose="020B0604030504040204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393718" y="5982604"/>
            <a:ext cx="154255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 err="1"/>
              <a:t>Марценюк</a:t>
            </a:r>
            <a:r>
              <a:rPr lang="ru-RU" sz="1100" dirty="0"/>
              <a:t> Кирилл </a:t>
            </a:r>
            <a:r>
              <a:rPr lang="ru-RU" sz="1100" dirty="0" smtClean="0"/>
              <a:t>Олегович</a:t>
            </a:r>
            <a:endParaRPr lang="en-US" sz="1100" dirty="0" smtClean="0"/>
          </a:p>
          <a:p>
            <a:pPr algn="ctr"/>
            <a:r>
              <a:rPr lang="ru-RU" sz="1100" dirty="0" smtClean="0">
                <a:solidFill>
                  <a:schemeClr val="accent6"/>
                </a:solidFill>
              </a:rPr>
              <a:t>Тестирование ПО</a:t>
            </a:r>
            <a:endParaRPr lang="ru-RU" sz="1100" dirty="0">
              <a:solidFill>
                <a:schemeClr val="accent6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42" y="4265000"/>
            <a:ext cx="1286903" cy="1712304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9" t="9251" r="35379" b="45307"/>
          <a:stretch/>
        </p:blipFill>
        <p:spPr>
          <a:xfrm>
            <a:off x="4472237" y="1697652"/>
            <a:ext cx="1264714" cy="167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19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Блок-схема: узел 1"/>
          <p:cNvSpPr/>
          <p:nvPr/>
        </p:nvSpPr>
        <p:spPr>
          <a:xfrm>
            <a:off x="11620440" y="6391440"/>
            <a:ext cx="377280" cy="396360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1800" b="0" strike="noStrike" spc="-1">
                <a:solidFill>
                  <a:srgbClr val="000000"/>
                </a:solidFill>
                <a:latin typeface="Nekst"/>
                <a:ea typeface="DejaVu Sans"/>
              </a:rPr>
              <a:t>3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126" name="Прямая соединительная линия 3"/>
          <p:cNvSpPr/>
          <p:nvPr/>
        </p:nvSpPr>
        <p:spPr>
          <a:xfrm flipV="1">
            <a:off x="200160" y="1552320"/>
            <a:ext cx="11801160" cy="9720"/>
          </a:xfrm>
          <a:prstGeom prst="line">
            <a:avLst/>
          </a:prstGeom>
          <a:ln>
            <a:solidFill>
              <a:srgbClr val="89C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Заголовок 3"/>
          <p:cNvSpPr/>
          <p:nvPr/>
        </p:nvSpPr>
        <p:spPr>
          <a:xfrm>
            <a:off x="398631" y="1562039"/>
            <a:ext cx="11221810" cy="328987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ru-RU" sz="2800" b="1" strike="noStrike" spc="-1" dirty="0" smtClean="0">
                <a:solidFill>
                  <a:srgbClr val="89C400"/>
                </a:solidFill>
                <a:latin typeface="Nekst Bold"/>
                <a:ea typeface="Verdana"/>
              </a:rPr>
              <a:t>Цель: </a:t>
            </a:r>
            <a:r>
              <a:rPr lang="ru-RU" sz="1600" strike="noStrike" spc="-1" dirty="0" smtClean="0">
                <a:latin typeface="Nekst Bold"/>
                <a:ea typeface="Verdana"/>
              </a:rPr>
              <a:t>разработать сервис и чат-бота для подбора профессий для абитуриента</a:t>
            </a:r>
            <a:br>
              <a:rPr lang="ru-RU" sz="1600" strike="noStrike" spc="-1" dirty="0" smtClean="0">
                <a:latin typeface="Nekst Bold"/>
                <a:ea typeface="Verdana"/>
              </a:rPr>
            </a:br>
            <a:r>
              <a:rPr lang="ru-RU" sz="1600" strike="noStrike" spc="-1" dirty="0" smtClean="0">
                <a:solidFill>
                  <a:srgbClr val="89C400"/>
                </a:solidFill>
                <a:latin typeface="Nekst Bold"/>
                <a:ea typeface="Verdana"/>
              </a:rPr>
              <a:t/>
            </a:r>
            <a:br>
              <a:rPr lang="ru-RU" sz="1600" strike="noStrike" spc="-1" dirty="0" smtClean="0">
                <a:solidFill>
                  <a:srgbClr val="89C400"/>
                </a:solidFill>
                <a:latin typeface="Nekst Bold"/>
                <a:ea typeface="Verdana"/>
              </a:rPr>
            </a:br>
            <a:r>
              <a:rPr lang="ru-RU" sz="2800" b="1" strike="noStrike" spc="-1" dirty="0" smtClean="0">
                <a:solidFill>
                  <a:srgbClr val="89C400"/>
                </a:solidFill>
                <a:latin typeface="Nekst Bold"/>
                <a:ea typeface="Verdana"/>
              </a:rPr>
              <a:t>Задачи: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600" dirty="0" smtClean="0"/>
              <a:t>Разработать сервис, который осуществляет регистрацию и вход, позволяет получить профессии по интересам, обращается к </a:t>
            </a:r>
            <a:r>
              <a:rPr lang="ru-RU" sz="1600" dirty="0" err="1" smtClean="0"/>
              <a:t>нейросети</a:t>
            </a:r>
            <a:r>
              <a:rPr lang="ru-RU" sz="1600" dirty="0" smtClean="0"/>
              <a:t>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600" dirty="0" smtClean="0"/>
              <a:t>Разработать чат-бота, который </a:t>
            </a:r>
            <a:r>
              <a:rPr lang="ru-RU" sz="1600" dirty="0"/>
              <a:t>позволяет получить профессии по интересам, обращается к </a:t>
            </a:r>
            <a:r>
              <a:rPr lang="ru-RU" sz="1600" dirty="0" err="1"/>
              <a:t>нейросети</a:t>
            </a:r>
            <a:r>
              <a:rPr lang="ru-RU" sz="1600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Блок-схема: узел 2"/>
          <p:cNvSpPr/>
          <p:nvPr/>
        </p:nvSpPr>
        <p:spPr>
          <a:xfrm>
            <a:off x="11620440" y="6391440"/>
            <a:ext cx="377280" cy="396360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1800" b="0" strike="noStrike" spc="-1">
                <a:solidFill>
                  <a:srgbClr val="000000"/>
                </a:solidFill>
                <a:latin typeface="Nekst"/>
                <a:ea typeface="DejaVu Sans"/>
              </a:rPr>
              <a:t>4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130" name="Прямая соединительная линия 2"/>
          <p:cNvSpPr/>
          <p:nvPr/>
        </p:nvSpPr>
        <p:spPr>
          <a:xfrm flipV="1">
            <a:off x="200160" y="1552320"/>
            <a:ext cx="11801160" cy="9720"/>
          </a:xfrm>
          <a:prstGeom prst="line">
            <a:avLst/>
          </a:prstGeom>
          <a:ln>
            <a:solidFill>
              <a:srgbClr val="89C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2"/>
          <p:cNvSpPr/>
          <p:nvPr/>
        </p:nvSpPr>
        <p:spPr>
          <a:xfrm>
            <a:off x="433800" y="1800000"/>
            <a:ext cx="11186640" cy="55399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r>
              <a:rPr lang="ru-RU" dirty="0"/>
              <a:t>В каждом компоненте реализованы интеграция с API, работа с </a:t>
            </a:r>
            <a:r>
              <a:rPr lang="ru-RU" dirty="0" err="1"/>
              <a:t>cookie</a:t>
            </a:r>
            <a:r>
              <a:rPr lang="ru-RU" dirty="0"/>
              <a:t>(vue3-cookies), </a:t>
            </a:r>
            <a:r>
              <a:rPr lang="ru-RU" dirty="0" err="1"/>
              <a:t>валидация</a:t>
            </a:r>
            <a:r>
              <a:rPr lang="ru-RU" dirty="0"/>
              <a:t> через </a:t>
            </a:r>
            <a:r>
              <a:rPr lang="ru-RU" dirty="0" err="1"/>
              <a:t>required</a:t>
            </a:r>
            <a:r>
              <a:rPr lang="ru-RU" dirty="0"/>
              <a:t> и </a:t>
            </a:r>
            <a:r>
              <a:rPr lang="ru-RU" dirty="0" err="1"/>
              <a:t>pattern</a:t>
            </a:r>
            <a:r>
              <a:rPr lang="ru-RU" dirty="0"/>
              <a:t>, и поддержка работы с </a:t>
            </a:r>
            <a:r>
              <a:rPr lang="ru-RU" dirty="0" err="1"/>
              <a:t>backend</a:t>
            </a:r>
            <a:r>
              <a:rPr lang="ru-RU" dirty="0"/>
              <a:t>. Была выдержана цветовая гамма </a:t>
            </a:r>
            <a:r>
              <a:rPr lang="ru-RU" dirty="0">
                <a:hlinkClick r:id="rId2"/>
              </a:rPr>
              <a:t>https://tusur.ru/</a:t>
            </a:r>
            <a:r>
              <a:rPr lang="ru-RU" dirty="0"/>
              <a:t>. </a:t>
            </a:r>
          </a:p>
        </p:txBody>
      </p:sp>
      <p:sp>
        <p:nvSpPr>
          <p:cNvPr id="132" name="Заголовок 4"/>
          <p:cNvSpPr/>
          <p:nvPr/>
        </p:nvSpPr>
        <p:spPr>
          <a:xfrm>
            <a:off x="230759" y="397439"/>
            <a:ext cx="7743863" cy="10708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2800" b="1" strike="noStrike" spc="-1" dirty="0" smtClean="0">
                <a:solidFill>
                  <a:srgbClr val="89C400"/>
                </a:solidFill>
                <a:latin typeface="Nekst Bold"/>
                <a:ea typeface="Verdana"/>
              </a:rPr>
              <a:t>Результаты </a:t>
            </a:r>
            <a:r>
              <a:rPr lang="ru-RU" sz="2800" b="1" strike="noStrike" spc="-1" dirty="0" err="1" smtClean="0">
                <a:solidFill>
                  <a:srgbClr val="89C400"/>
                </a:solidFill>
                <a:latin typeface="Nekst Bold"/>
                <a:ea typeface="Verdana"/>
              </a:rPr>
              <a:t>front-end</a:t>
            </a:r>
            <a:endParaRPr lang="ru-RU" sz="2800" b="1" strike="noStrike" spc="-1" dirty="0" smtClean="0">
              <a:solidFill>
                <a:srgbClr val="89C400"/>
              </a:solidFill>
              <a:latin typeface="Nekst Bold"/>
              <a:ea typeface="Verdana"/>
            </a:endParaRPr>
          </a:p>
          <a:p>
            <a:pPr>
              <a:lnSpc>
                <a:spcPct val="90000"/>
              </a:lnSpc>
            </a:pPr>
            <a:r>
              <a:rPr lang="ru-RU" sz="2000" b="1" spc="-1" dirty="0" smtClean="0">
                <a:latin typeface="Nekst Bold"/>
                <a:ea typeface="Verdana"/>
              </a:rPr>
              <a:t>Выполняли: Лейла, Алина, София</a:t>
            </a:r>
            <a:endParaRPr lang="ru-RU" sz="1400" strike="noStrike" spc="-1" dirty="0">
              <a:latin typeface="Nekst" panose="00000500000000000000" pitchFamily="2" charset="-52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33800" y="2407080"/>
            <a:ext cx="46964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rgbClr val="000000"/>
                </a:solidFill>
                <a:latin typeface="Roboto"/>
              </a:rPr>
              <a:t>1. Главный экран и подбор факультета (</a:t>
            </a:r>
            <a:r>
              <a:rPr lang="en-US" sz="1200">
                <a:solidFill>
                  <a:srgbClr val="000000"/>
                </a:solidFill>
                <a:latin typeface="Roboto"/>
              </a:rPr>
              <a:t>HomeView.vue + FacultySelector.vue)</a:t>
            </a:r>
            <a:r>
              <a:rPr lang="en-US" sz="1200"/>
              <a:t/>
            </a:r>
            <a:br>
              <a:rPr lang="en-US" sz="1200"/>
            </a:br>
            <a:r>
              <a:rPr lang="en-US" sz="1200">
                <a:solidFill>
                  <a:srgbClr val="000000"/>
                </a:solidFill>
                <a:latin typeface="Roboto"/>
              </a:rPr>
              <a:t>HomeView.vue</a:t>
            </a:r>
            <a:r>
              <a:rPr lang="en-US" sz="1200"/>
              <a:t/>
            </a:r>
            <a:br>
              <a:rPr lang="en-US" sz="1200"/>
            </a:br>
            <a:r>
              <a:rPr lang="ru-RU" sz="1200">
                <a:solidFill>
                  <a:srgbClr val="000000"/>
                </a:solidFill>
                <a:latin typeface="Roboto"/>
              </a:rPr>
              <a:t>Показывает приветствие и компонент подбора факультета.</a:t>
            </a:r>
            <a:r>
              <a:rPr lang="ru-RU" sz="1200"/>
              <a:t/>
            </a:r>
            <a:br>
              <a:rPr lang="ru-RU" sz="1200"/>
            </a:br>
            <a:r>
              <a:rPr lang="en-US" sz="1200">
                <a:solidFill>
                  <a:srgbClr val="000000"/>
                </a:solidFill>
                <a:latin typeface="Roboto"/>
              </a:rPr>
              <a:t>FacultySelector.vue</a:t>
            </a:r>
            <a:r>
              <a:rPr lang="en-US" sz="1200"/>
              <a:t/>
            </a:r>
            <a:br>
              <a:rPr lang="en-US" sz="1200"/>
            </a:br>
            <a:r>
              <a:rPr lang="ru-RU" sz="1200">
                <a:solidFill>
                  <a:srgbClr val="000000"/>
                </a:solidFill>
                <a:latin typeface="Roboto"/>
              </a:rPr>
              <a:t>Форма для подбора факультета. </a:t>
            </a:r>
            <a:r>
              <a:rPr lang="ru-RU" sz="1200" dirty="0">
                <a:solidFill>
                  <a:srgbClr val="000000"/>
                </a:solidFill>
                <a:latin typeface="Roboto"/>
              </a:rPr>
              <a:t>После отправки — </a:t>
            </a:r>
            <a:r>
              <a:rPr lang="en-US" sz="1200">
                <a:solidFill>
                  <a:srgbClr val="000000"/>
                </a:solidFill>
                <a:latin typeface="Roboto"/>
              </a:rPr>
              <a:t>API-</a:t>
            </a:r>
            <a:r>
              <a:rPr lang="ru-RU" sz="1200">
                <a:solidFill>
                  <a:srgbClr val="000000"/>
                </a:solidFill>
                <a:latin typeface="Roboto"/>
              </a:rPr>
              <a:t>запрос, вывод рекомендаций,запись выбранного факультета в </a:t>
            </a:r>
            <a:r>
              <a:rPr lang="en-US" sz="1200">
                <a:solidFill>
                  <a:srgbClr val="000000"/>
                </a:solidFill>
                <a:latin typeface="Roboto"/>
              </a:rPr>
              <a:t>cookie.</a:t>
            </a:r>
            <a:endParaRPr lang="ru-RU" sz="1200"/>
          </a:p>
        </p:txBody>
      </p:sp>
      <p:sp>
        <p:nvSpPr>
          <p:cNvPr id="4" name="Прямоугольник 3"/>
          <p:cNvSpPr/>
          <p:nvPr/>
        </p:nvSpPr>
        <p:spPr>
          <a:xfrm>
            <a:off x="6372808" y="2407080"/>
            <a:ext cx="58191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rgbClr val="000000"/>
                </a:solidFill>
                <a:latin typeface="Roboto"/>
              </a:rPr>
              <a:t>2. Экраны авторизации и регистрации (</a:t>
            </a:r>
            <a:r>
              <a:rPr lang="ru-RU" sz="1200" dirty="0" err="1">
                <a:solidFill>
                  <a:srgbClr val="000000"/>
                </a:solidFill>
                <a:latin typeface="Roboto"/>
              </a:rPr>
              <a:t>AuthForm.vue</a:t>
            </a:r>
            <a:r>
              <a:rPr lang="ru-RU" sz="1200" dirty="0">
                <a:solidFill>
                  <a:srgbClr val="000000"/>
                </a:solidFill>
                <a:latin typeface="Roboto"/>
              </a:rPr>
              <a:t>, </a:t>
            </a:r>
            <a:r>
              <a:rPr lang="ru-RU" sz="1200" dirty="0" err="1">
                <a:solidFill>
                  <a:srgbClr val="000000"/>
                </a:solidFill>
                <a:latin typeface="Roboto"/>
              </a:rPr>
              <a:t>LoginView.vue</a:t>
            </a:r>
            <a:r>
              <a:rPr lang="ru-RU" sz="1200" dirty="0">
                <a:solidFill>
                  <a:srgbClr val="000000"/>
                </a:solidFill>
                <a:latin typeface="Roboto"/>
              </a:rPr>
              <a:t>,</a:t>
            </a:r>
            <a:br>
              <a:rPr lang="ru-RU" sz="1200" dirty="0">
                <a:solidFill>
                  <a:srgbClr val="000000"/>
                </a:solidFill>
                <a:latin typeface="Roboto"/>
              </a:rPr>
            </a:br>
            <a:r>
              <a:rPr lang="ru-RU" sz="1200" dirty="0" err="1">
                <a:solidFill>
                  <a:srgbClr val="000000"/>
                </a:solidFill>
                <a:latin typeface="Roboto"/>
              </a:rPr>
              <a:t>RegisterView.vue</a:t>
            </a:r>
            <a:r>
              <a:rPr lang="ru-RU" sz="1200" dirty="0">
                <a:solidFill>
                  <a:srgbClr val="000000"/>
                </a:solidFill>
                <a:latin typeface="Roboto"/>
              </a:rPr>
              <a:t>)</a:t>
            </a:r>
            <a:r>
              <a:rPr lang="ru-RU" sz="1200" dirty="0"/>
              <a:t/>
            </a:r>
            <a:br>
              <a:rPr lang="ru-RU" sz="1200" dirty="0"/>
            </a:br>
            <a:r>
              <a:rPr lang="ru-RU" sz="1200" dirty="0" err="1">
                <a:solidFill>
                  <a:srgbClr val="000000"/>
                </a:solidFill>
                <a:latin typeface="Roboto"/>
              </a:rPr>
              <a:t>AuthForm.vue</a:t>
            </a:r>
            <a:r>
              <a:rPr lang="ru-RU" sz="1200" dirty="0"/>
              <a:t/>
            </a:r>
            <a:br>
              <a:rPr lang="ru-RU" sz="1200" dirty="0"/>
            </a:br>
            <a:r>
              <a:rPr lang="ru-RU" sz="1200" dirty="0">
                <a:solidFill>
                  <a:srgbClr val="000000"/>
                </a:solidFill>
                <a:latin typeface="Roboto"/>
              </a:rPr>
              <a:t>Один компонент для входа и регистрации, переключается по пропсу.</a:t>
            </a:r>
            <a:endParaRPr lang="ru-RU" sz="12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6823" y="3238077"/>
            <a:ext cx="2704140" cy="33221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808" y="3235712"/>
            <a:ext cx="2563297" cy="33244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223" y="3976740"/>
            <a:ext cx="5762295" cy="25897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Блок-схема: узел 8"/>
          <p:cNvSpPr/>
          <p:nvPr/>
        </p:nvSpPr>
        <p:spPr>
          <a:xfrm>
            <a:off x="11620440" y="6391440"/>
            <a:ext cx="377280" cy="396360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1800" b="0" strike="noStrike" spc="-1" dirty="0" smtClean="0">
                <a:solidFill>
                  <a:srgbClr val="000000"/>
                </a:solidFill>
                <a:latin typeface="Nekst"/>
                <a:ea typeface="DejaVu Sans"/>
              </a:rPr>
              <a:t>7</a:t>
            </a:r>
            <a:endParaRPr lang="ru-RU" sz="1800" b="0" strike="noStrike" spc="-1" dirty="0">
              <a:latin typeface="Arial"/>
            </a:endParaRPr>
          </a:p>
        </p:txBody>
      </p:sp>
      <p:sp>
        <p:nvSpPr>
          <p:cNvPr id="138" name="Прямая соединительная линия 7"/>
          <p:cNvSpPr/>
          <p:nvPr/>
        </p:nvSpPr>
        <p:spPr>
          <a:xfrm flipV="1">
            <a:off x="200160" y="1552320"/>
            <a:ext cx="11801160" cy="9720"/>
          </a:xfrm>
          <a:prstGeom prst="line">
            <a:avLst/>
          </a:prstGeom>
          <a:ln>
            <a:solidFill>
              <a:srgbClr val="89C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6"/>
          <p:cNvSpPr/>
          <p:nvPr/>
        </p:nvSpPr>
        <p:spPr>
          <a:xfrm>
            <a:off x="433800" y="1800000"/>
            <a:ext cx="11186640" cy="49244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1600" b="0" strike="noStrike" spc="-1" dirty="0" smtClean="0">
                <a:latin typeface="Arial"/>
              </a:rPr>
              <a:t>В данной версии были разработаны БД, вход, регистрация</a:t>
            </a:r>
            <a:r>
              <a:rPr lang="ru-RU" sz="1600" spc="-1" dirty="0" smtClean="0">
                <a:latin typeface="Arial"/>
              </a:rPr>
              <a:t>, обработка данных абитуриента для запроса в </a:t>
            </a:r>
            <a:r>
              <a:rPr lang="ru-RU" sz="1600" spc="-1" dirty="0" err="1" smtClean="0">
                <a:latin typeface="Arial"/>
              </a:rPr>
              <a:t>нейросеть</a:t>
            </a:r>
            <a:r>
              <a:rPr lang="ru-RU" sz="1600" spc="-1" dirty="0" smtClean="0">
                <a:latin typeface="Arial"/>
              </a:rPr>
              <a:t> </a:t>
            </a:r>
            <a:r>
              <a:rPr lang="en-US" sz="1600" spc="-1" smtClean="0">
                <a:latin typeface="Arial"/>
              </a:rPr>
              <a:t>GigaChat</a:t>
            </a:r>
            <a:r>
              <a:rPr lang="ru-RU" sz="1600" spc="-1" smtClean="0">
                <a:latin typeface="Arial"/>
              </a:rPr>
              <a:t>.</a:t>
            </a:r>
            <a:endParaRPr lang="ru-RU" sz="1600" b="0" strike="noStrike" spc="-1" dirty="0">
              <a:latin typeface="Arial"/>
            </a:endParaRPr>
          </a:p>
        </p:txBody>
      </p:sp>
      <p:sp>
        <p:nvSpPr>
          <p:cNvPr id="140" name="Заголовок 7"/>
          <p:cNvSpPr/>
          <p:nvPr/>
        </p:nvSpPr>
        <p:spPr>
          <a:xfrm>
            <a:off x="230760" y="397440"/>
            <a:ext cx="6788160" cy="1154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2800" b="1" strike="noStrike" spc="-1" dirty="0">
                <a:solidFill>
                  <a:srgbClr val="89C400"/>
                </a:solidFill>
                <a:latin typeface="Nekst Bold"/>
                <a:ea typeface="Verdana"/>
              </a:rPr>
              <a:t>Результаты </a:t>
            </a:r>
            <a:r>
              <a:rPr lang="en-US" sz="2800" b="1" spc="-1" dirty="0" smtClean="0">
                <a:solidFill>
                  <a:srgbClr val="89C400"/>
                </a:solidFill>
                <a:latin typeface="Nekst Bold"/>
                <a:ea typeface="Verdana"/>
              </a:rPr>
              <a:t>back</a:t>
            </a:r>
            <a:r>
              <a:rPr lang="ru-RU" sz="2800" b="1" spc="-1" dirty="0" smtClean="0">
                <a:solidFill>
                  <a:srgbClr val="89C400"/>
                </a:solidFill>
                <a:latin typeface="Nekst Bold"/>
                <a:ea typeface="Verdana"/>
              </a:rPr>
              <a:t>-</a:t>
            </a:r>
            <a:r>
              <a:rPr lang="ru-RU" sz="2800" b="1" spc="-1" dirty="0" err="1" smtClean="0">
                <a:solidFill>
                  <a:srgbClr val="89C400"/>
                </a:solidFill>
                <a:latin typeface="Nekst Bold"/>
                <a:ea typeface="Verdana"/>
              </a:rPr>
              <a:t>end</a:t>
            </a:r>
            <a:r>
              <a:rPr lang="ru-RU" sz="2800" b="1" spc="-1" dirty="0" smtClean="0">
                <a:solidFill>
                  <a:srgbClr val="89C400"/>
                </a:solidFill>
                <a:latin typeface="Nekst Bold"/>
                <a:ea typeface="Verdana"/>
              </a:rPr>
              <a:t> и </a:t>
            </a:r>
            <a:r>
              <a:rPr lang="en-US" sz="2800" b="1" spc="-1" dirty="0" smtClean="0">
                <a:solidFill>
                  <a:srgbClr val="89C400"/>
                </a:solidFill>
                <a:latin typeface="Nekst Bold"/>
                <a:ea typeface="Verdana"/>
              </a:rPr>
              <a:t>ML</a:t>
            </a:r>
            <a:endParaRPr lang="ru-RU" sz="2800" b="1" spc="-1" dirty="0" smtClean="0">
              <a:solidFill>
                <a:srgbClr val="89C400"/>
              </a:solidFill>
              <a:latin typeface="Nekst Bold"/>
              <a:ea typeface="Verdana"/>
            </a:endParaRPr>
          </a:p>
          <a:p>
            <a:pPr>
              <a:lnSpc>
                <a:spcPct val="90000"/>
              </a:lnSpc>
            </a:pPr>
            <a:r>
              <a:rPr lang="ru-RU" sz="2000" b="1" spc="-1" dirty="0" smtClean="0">
                <a:latin typeface="Nekst Bold"/>
                <a:ea typeface="Verdana"/>
              </a:rPr>
              <a:t>Артем, Данил, </a:t>
            </a:r>
            <a:r>
              <a:rPr lang="ru-RU" sz="2000" b="1" spc="-1" dirty="0">
                <a:latin typeface="Nekst Bold"/>
                <a:ea typeface="Verdana"/>
              </a:rPr>
              <a:t>Дмитрий, Степан</a:t>
            </a:r>
            <a:endParaRPr lang="ru-RU" sz="2000" spc="-1" dirty="0">
              <a:solidFill>
                <a:schemeClr val="bg2">
                  <a:lumMod val="75000"/>
                </a:schemeClr>
              </a:solidFill>
              <a:latin typeface="Nekst" panose="00000500000000000000" pitchFamily="2" charset="-52"/>
            </a:endParaRPr>
          </a:p>
          <a:p>
            <a:pPr>
              <a:lnSpc>
                <a:spcPct val="90000"/>
              </a:lnSpc>
            </a:pPr>
            <a:endParaRPr lang="ru-RU" sz="2800" spc="-1" dirty="0">
              <a:solidFill>
                <a:schemeClr val="bg2">
                  <a:lumMod val="75000"/>
                </a:schemeClr>
              </a:solidFill>
              <a:latin typeface="Nekst" panose="00000500000000000000" pitchFamily="2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00" y="2327003"/>
            <a:ext cx="4035960" cy="44607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231" y="2292443"/>
            <a:ext cx="5851100" cy="44953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2443243" y="2327003"/>
            <a:ext cx="2026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Инициализация БД</a:t>
            </a:r>
            <a:endParaRPr lang="ru-RU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9983754" y="2292443"/>
            <a:ext cx="1437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Регистрация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83101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Блок-схема: узел 8"/>
          <p:cNvSpPr/>
          <p:nvPr/>
        </p:nvSpPr>
        <p:spPr>
          <a:xfrm>
            <a:off x="11620440" y="6391440"/>
            <a:ext cx="377280" cy="396360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1800" b="0" strike="noStrike" spc="-1" dirty="0" smtClean="0">
                <a:solidFill>
                  <a:srgbClr val="000000"/>
                </a:solidFill>
                <a:latin typeface="Nekst"/>
                <a:ea typeface="DejaVu Sans"/>
              </a:rPr>
              <a:t>7</a:t>
            </a:r>
            <a:endParaRPr lang="ru-RU" sz="1800" b="0" strike="noStrike" spc="-1" dirty="0">
              <a:latin typeface="Arial"/>
            </a:endParaRPr>
          </a:p>
        </p:txBody>
      </p:sp>
      <p:sp>
        <p:nvSpPr>
          <p:cNvPr id="138" name="Прямая соединительная линия 7"/>
          <p:cNvSpPr/>
          <p:nvPr/>
        </p:nvSpPr>
        <p:spPr>
          <a:xfrm flipV="1">
            <a:off x="200160" y="1552320"/>
            <a:ext cx="11801160" cy="9720"/>
          </a:xfrm>
          <a:prstGeom prst="line">
            <a:avLst/>
          </a:prstGeom>
          <a:ln>
            <a:solidFill>
              <a:srgbClr val="89C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6"/>
          <p:cNvSpPr/>
          <p:nvPr/>
        </p:nvSpPr>
        <p:spPr>
          <a:xfrm>
            <a:off x="433800" y="1800000"/>
            <a:ext cx="11186640" cy="49244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1600" b="0" strike="noStrike" spc="-1" dirty="0" smtClean="0">
                <a:latin typeface="Arial"/>
              </a:rPr>
              <a:t>В данной версии были разработаны БД, вход, регистрация</a:t>
            </a:r>
            <a:r>
              <a:rPr lang="ru-RU" sz="1600" spc="-1" dirty="0" smtClean="0">
                <a:latin typeface="Arial"/>
              </a:rPr>
              <a:t>, обработка данных абитуриента для запроса в </a:t>
            </a:r>
            <a:r>
              <a:rPr lang="ru-RU" sz="1600" spc="-1" dirty="0" err="1" smtClean="0">
                <a:latin typeface="Arial"/>
              </a:rPr>
              <a:t>нейросеть</a:t>
            </a:r>
            <a:r>
              <a:rPr lang="ru-RU" sz="1600" spc="-1" dirty="0" smtClean="0">
                <a:latin typeface="Arial"/>
              </a:rPr>
              <a:t> </a:t>
            </a:r>
            <a:r>
              <a:rPr lang="en-US" sz="1600" spc="-1" smtClean="0">
                <a:latin typeface="Arial"/>
              </a:rPr>
              <a:t>GigaChat</a:t>
            </a:r>
            <a:r>
              <a:rPr lang="ru-RU" sz="1600" spc="-1" smtClean="0">
                <a:latin typeface="Arial"/>
              </a:rPr>
              <a:t>.</a:t>
            </a:r>
            <a:endParaRPr lang="ru-RU" sz="1600" b="0" strike="noStrike" spc="-1" dirty="0">
              <a:latin typeface="Arial"/>
            </a:endParaRPr>
          </a:p>
        </p:txBody>
      </p:sp>
      <p:sp>
        <p:nvSpPr>
          <p:cNvPr id="140" name="Заголовок 7"/>
          <p:cNvSpPr/>
          <p:nvPr/>
        </p:nvSpPr>
        <p:spPr>
          <a:xfrm>
            <a:off x="230760" y="397440"/>
            <a:ext cx="6788160" cy="662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2800" b="1" strike="noStrike" spc="-1" dirty="0">
                <a:solidFill>
                  <a:srgbClr val="89C400"/>
                </a:solidFill>
                <a:latin typeface="Nekst Bold"/>
                <a:ea typeface="Verdana"/>
              </a:rPr>
              <a:t>Результаты </a:t>
            </a:r>
            <a:r>
              <a:rPr lang="en-US" sz="2800" b="1" spc="-1" dirty="0" smtClean="0">
                <a:solidFill>
                  <a:srgbClr val="89C400"/>
                </a:solidFill>
                <a:latin typeface="Nekst Bold"/>
                <a:ea typeface="Verdana"/>
              </a:rPr>
              <a:t>back</a:t>
            </a:r>
            <a:r>
              <a:rPr lang="ru-RU" sz="2800" b="1" spc="-1" dirty="0" smtClean="0">
                <a:solidFill>
                  <a:srgbClr val="89C400"/>
                </a:solidFill>
                <a:latin typeface="Nekst Bold"/>
                <a:ea typeface="Verdana"/>
              </a:rPr>
              <a:t>-</a:t>
            </a:r>
            <a:r>
              <a:rPr lang="ru-RU" sz="2800" b="1" spc="-1" dirty="0" err="1" smtClean="0">
                <a:solidFill>
                  <a:srgbClr val="89C400"/>
                </a:solidFill>
                <a:latin typeface="Nekst Bold"/>
                <a:ea typeface="Verdana"/>
              </a:rPr>
              <a:t>end</a:t>
            </a:r>
            <a:r>
              <a:rPr lang="ru-RU" sz="2800" b="1" spc="-1" dirty="0" smtClean="0">
                <a:solidFill>
                  <a:srgbClr val="89C400"/>
                </a:solidFill>
                <a:latin typeface="Nekst Bold"/>
                <a:ea typeface="Verdana"/>
              </a:rPr>
              <a:t> и </a:t>
            </a:r>
            <a:r>
              <a:rPr lang="en-US" sz="2800" b="1" spc="-1" smtClean="0">
                <a:solidFill>
                  <a:srgbClr val="89C400"/>
                </a:solidFill>
                <a:latin typeface="Nekst Bold"/>
                <a:ea typeface="Verdana"/>
              </a:rPr>
              <a:t>ML</a:t>
            </a:r>
            <a:r>
              <a:rPr lang="ru-RU" sz="2800" b="1" spc="-1" smtClean="0">
                <a:solidFill>
                  <a:srgbClr val="89C400"/>
                </a:solidFill>
                <a:latin typeface="Nekst Bold"/>
                <a:ea typeface="Verdana"/>
              </a:rPr>
              <a:t> в сервисе</a:t>
            </a:r>
            <a:endParaRPr lang="ru-RU" sz="2800" spc="-1" dirty="0">
              <a:solidFill>
                <a:schemeClr val="bg2">
                  <a:lumMod val="75000"/>
                </a:schemeClr>
              </a:solidFill>
              <a:latin typeface="Nekst" panose="00000500000000000000" pitchFamily="2" charset="-52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233" y="2402005"/>
            <a:ext cx="3569130" cy="43857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853" y="2292444"/>
            <a:ext cx="4422497" cy="44953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3339769" y="2402005"/>
            <a:ext cx="1465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Вход и выход</a:t>
            </a:r>
            <a:endParaRPr lang="ru-RU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9041363" y="2292443"/>
            <a:ext cx="212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Обработка запроса,</a:t>
            </a:r>
          </a:p>
          <a:p>
            <a:r>
              <a:rPr lang="ru-RU" sz="1600" dirty="0" smtClean="0"/>
              <a:t>отправка и ответ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55300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Блок-схема: узел 8"/>
          <p:cNvSpPr/>
          <p:nvPr/>
        </p:nvSpPr>
        <p:spPr>
          <a:xfrm>
            <a:off x="11620440" y="6391440"/>
            <a:ext cx="377280" cy="396360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1800" b="0" strike="noStrike" spc="-1" dirty="0" smtClean="0">
                <a:solidFill>
                  <a:srgbClr val="000000"/>
                </a:solidFill>
                <a:latin typeface="Nekst"/>
                <a:ea typeface="DejaVu Sans"/>
              </a:rPr>
              <a:t>7</a:t>
            </a:r>
            <a:endParaRPr lang="ru-RU" sz="1800" b="0" strike="noStrike" spc="-1" dirty="0">
              <a:latin typeface="Arial"/>
            </a:endParaRPr>
          </a:p>
        </p:txBody>
      </p:sp>
      <p:sp>
        <p:nvSpPr>
          <p:cNvPr id="138" name="Прямая соединительная линия 7"/>
          <p:cNvSpPr/>
          <p:nvPr/>
        </p:nvSpPr>
        <p:spPr>
          <a:xfrm flipV="1">
            <a:off x="200160" y="1552320"/>
            <a:ext cx="11801160" cy="9720"/>
          </a:xfrm>
          <a:prstGeom prst="line">
            <a:avLst/>
          </a:prstGeom>
          <a:ln>
            <a:solidFill>
              <a:srgbClr val="89C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6"/>
          <p:cNvSpPr/>
          <p:nvPr/>
        </p:nvSpPr>
        <p:spPr>
          <a:xfrm>
            <a:off x="433801" y="1800000"/>
            <a:ext cx="9686180" cy="443198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1600" spc="-1" dirty="0"/>
              <a:t>На основе задач в кейсе и их небольшого изменения, был создан </a:t>
            </a:r>
            <a:r>
              <a:rPr lang="en-US" altLang="ru-RU" sz="1600" spc="-1" dirty="0"/>
              <a:t>Telegram</a:t>
            </a:r>
            <a:r>
              <a:rPr lang="ru-RU" altLang="ru-RU" sz="1600" spc="-1" dirty="0"/>
              <a:t>-бот для подбора профессии(</a:t>
            </a:r>
            <a:r>
              <a:rPr lang="ru-RU" altLang="ru-RU" sz="1600" spc="-1" dirty="0" err="1"/>
              <a:t>ий</a:t>
            </a:r>
            <a:r>
              <a:rPr lang="ru-RU" altLang="ru-RU" sz="1600" spc="-1" dirty="0"/>
              <a:t>).</a:t>
            </a:r>
          </a:p>
          <a:p>
            <a:pPr>
              <a:lnSpc>
                <a:spcPct val="100000"/>
              </a:lnSpc>
              <a:buNone/>
            </a:pPr>
            <a:r>
              <a:rPr lang="ru-RU" altLang="ru-RU" sz="1600" spc="-1" dirty="0"/>
              <a:t>Ответ пользователю приходит от ИИ - </a:t>
            </a:r>
            <a:r>
              <a:rPr lang="en-US" altLang="ru-RU" sz="1600" spc="-1" dirty="0" err="1"/>
              <a:t>GigaChat</a:t>
            </a:r>
            <a:r>
              <a:rPr lang="ru-RU" altLang="ru-RU" sz="1600" spc="-1" dirty="0"/>
              <a:t> от Сбербанка.</a:t>
            </a:r>
            <a:br>
              <a:rPr lang="ru-RU" altLang="ru-RU" sz="1600" spc="-1" dirty="0"/>
            </a:br>
            <a:r>
              <a:rPr lang="ru-RU" altLang="ru-RU" sz="1600" spc="-1" dirty="0"/>
              <a:t>Вопрос же формируется на основе готовой формы вопроса, в которую включаются данные, вводимые пользователем:</a:t>
            </a:r>
          </a:p>
          <a:p>
            <a:pPr>
              <a:lnSpc>
                <a:spcPct val="100000"/>
              </a:lnSpc>
              <a:buNone/>
            </a:pPr>
            <a:r>
              <a:rPr lang="ru-RU" altLang="ru-RU" sz="1600" spc="-1" dirty="0"/>
              <a:t>- любимые предметы в школе;</a:t>
            </a:r>
          </a:p>
          <a:p>
            <a:pPr>
              <a:lnSpc>
                <a:spcPct val="100000"/>
              </a:lnSpc>
              <a:buNone/>
            </a:pPr>
            <a:r>
              <a:rPr lang="ru-RU" altLang="ru-RU" sz="1600" spc="-1" dirty="0"/>
              <a:t>- нелюбимые предметы в школе;</a:t>
            </a:r>
          </a:p>
          <a:p>
            <a:pPr>
              <a:lnSpc>
                <a:spcPct val="100000"/>
              </a:lnSpc>
              <a:buNone/>
            </a:pPr>
            <a:r>
              <a:rPr lang="ru-RU" altLang="ru-RU" sz="1600" spc="-1" dirty="0"/>
              <a:t>- экзамены, которые пользователь собирается сдавать или уже сдал;</a:t>
            </a:r>
          </a:p>
          <a:p>
            <a:pPr>
              <a:lnSpc>
                <a:spcPct val="100000"/>
              </a:lnSpc>
              <a:buNone/>
            </a:pPr>
            <a:r>
              <a:rPr lang="ru-RU" altLang="ru-RU" sz="1600" spc="-1" dirty="0"/>
              <a:t>- что интересно;</a:t>
            </a:r>
          </a:p>
          <a:p>
            <a:pPr>
              <a:lnSpc>
                <a:spcPct val="100000"/>
              </a:lnSpc>
              <a:buNone/>
            </a:pPr>
            <a:r>
              <a:rPr lang="ru-RU" altLang="ru-RU" sz="1600" spc="-1" dirty="0"/>
              <a:t>- что не интересно.</a:t>
            </a:r>
          </a:p>
          <a:p>
            <a:pPr>
              <a:lnSpc>
                <a:spcPct val="100000"/>
              </a:lnSpc>
              <a:buNone/>
            </a:pPr>
            <a:r>
              <a:rPr lang="ru-RU" altLang="ru-RU" sz="1600" spc="-1" dirty="0"/>
              <a:t>В боте, помимо команды «</a:t>
            </a:r>
            <a:r>
              <a:rPr lang="en-US" altLang="ru-RU" sz="1600" spc="-1" dirty="0"/>
              <a:t>profession</a:t>
            </a:r>
            <a:r>
              <a:rPr lang="ru-RU" altLang="ru-RU" sz="1600" spc="-1" dirty="0"/>
              <a:t>», которая и отвечает за подбор профессии, также предусмотрены команды «</a:t>
            </a:r>
            <a:r>
              <a:rPr lang="en-US" altLang="ru-RU" sz="1600" spc="-1" dirty="0"/>
              <a:t>start</a:t>
            </a:r>
            <a:r>
              <a:rPr lang="ru-RU" altLang="ru-RU" sz="1600" spc="-1" dirty="0"/>
              <a:t>», «</a:t>
            </a:r>
            <a:r>
              <a:rPr lang="en-US" altLang="ru-RU" sz="1600" spc="-1" dirty="0"/>
              <a:t>help</a:t>
            </a:r>
            <a:r>
              <a:rPr lang="ru-RU" altLang="ru-RU" sz="1600" spc="-1" dirty="0"/>
              <a:t>» и «</a:t>
            </a:r>
            <a:r>
              <a:rPr lang="en-US" altLang="ru-RU" sz="1600" spc="-1" dirty="0" smtClean="0"/>
              <a:t>cancel</a:t>
            </a:r>
            <a:r>
              <a:rPr lang="ru-RU" altLang="ru-RU" sz="1600" spc="-1" dirty="0"/>
              <a:t>».</a:t>
            </a:r>
          </a:p>
          <a:p>
            <a:pPr>
              <a:lnSpc>
                <a:spcPct val="100000"/>
              </a:lnSpc>
              <a:buNone/>
            </a:pPr>
            <a:r>
              <a:rPr lang="ru-RU" altLang="ru-RU" sz="1600" spc="-1" dirty="0">
                <a:sym typeface="+mn-ea"/>
              </a:rPr>
              <a:t>«</a:t>
            </a:r>
            <a:r>
              <a:rPr lang="en-US" altLang="ru-RU" sz="1600" spc="-1" dirty="0">
                <a:sym typeface="+mn-ea"/>
              </a:rPr>
              <a:t>profession</a:t>
            </a:r>
            <a:r>
              <a:rPr lang="ru-RU" altLang="ru-RU" sz="1600" spc="-1" dirty="0">
                <a:sym typeface="+mn-ea"/>
              </a:rPr>
              <a:t>» реализуется посредством перехода из одного состояния в другое (состояние ввода любимых предметов, затем состояние ввода нелюбимых предметов и т.д.).</a:t>
            </a:r>
          </a:p>
          <a:p>
            <a:pPr>
              <a:lnSpc>
                <a:spcPct val="100000"/>
              </a:lnSpc>
              <a:buNone/>
            </a:pPr>
            <a:r>
              <a:rPr lang="ru-RU" altLang="ru-RU" sz="1600" spc="-1" dirty="0">
                <a:sym typeface="+mn-ea"/>
              </a:rPr>
              <a:t>«</a:t>
            </a:r>
            <a:r>
              <a:rPr lang="en-US" altLang="ru-RU" sz="1600" spc="-1" dirty="0">
                <a:sym typeface="+mn-ea"/>
              </a:rPr>
              <a:t>start</a:t>
            </a:r>
            <a:r>
              <a:rPr lang="ru-RU" altLang="ru-RU" sz="1600" spc="-1" dirty="0">
                <a:sym typeface="+mn-ea"/>
              </a:rPr>
              <a:t>» выводит сообщение о </a:t>
            </a:r>
            <a:r>
              <a:rPr lang="ru-RU" altLang="ru-RU" sz="1600" spc="-1" dirty="0" err="1">
                <a:sym typeface="+mn-ea"/>
              </a:rPr>
              <a:t>возможноси</a:t>
            </a:r>
            <a:r>
              <a:rPr lang="ru-RU" altLang="ru-RU" sz="1600" spc="-1" dirty="0">
                <a:sym typeface="+mn-ea"/>
              </a:rPr>
              <a:t> бота подобрать профессию и что для этого надо будет сделать.</a:t>
            </a:r>
          </a:p>
          <a:p>
            <a:pPr>
              <a:lnSpc>
                <a:spcPct val="100000"/>
              </a:lnSpc>
              <a:buNone/>
            </a:pPr>
            <a:r>
              <a:rPr lang="ru-RU" altLang="ru-RU" sz="1600" spc="-1" dirty="0">
                <a:sym typeface="+mn-ea"/>
              </a:rPr>
              <a:t>«</a:t>
            </a:r>
            <a:r>
              <a:rPr lang="en-US" altLang="ru-RU" sz="1600" spc="-1" dirty="0">
                <a:sym typeface="+mn-ea"/>
              </a:rPr>
              <a:t>help</a:t>
            </a:r>
            <a:r>
              <a:rPr lang="ru-RU" altLang="ru-RU" sz="1600" spc="-1" dirty="0">
                <a:sym typeface="+mn-ea"/>
              </a:rPr>
              <a:t>» выводит справочную информацию с описанием команд «</a:t>
            </a:r>
            <a:r>
              <a:rPr lang="en-US" altLang="ru-RU" sz="1600" spc="-1" dirty="0">
                <a:sym typeface="+mn-ea"/>
              </a:rPr>
              <a:t>profession</a:t>
            </a:r>
            <a:r>
              <a:rPr lang="ru-RU" altLang="ru-RU" sz="1600" spc="-1" dirty="0">
                <a:sym typeface="+mn-ea"/>
              </a:rPr>
              <a:t>» и «</a:t>
            </a:r>
            <a:r>
              <a:rPr lang="en-US" altLang="ru-RU" sz="1600" spc="-1" dirty="0" err="1">
                <a:sym typeface="+mn-ea"/>
              </a:rPr>
              <a:t>cansel</a:t>
            </a:r>
            <a:r>
              <a:rPr lang="ru-RU" altLang="ru-RU" sz="1600" spc="-1" dirty="0">
                <a:sym typeface="+mn-ea"/>
              </a:rPr>
              <a:t>».</a:t>
            </a:r>
          </a:p>
          <a:p>
            <a:pPr>
              <a:lnSpc>
                <a:spcPct val="100000"/>
              </a:lnSpc>
              <a:buNone/>
            </a:pPr>
            <a:r>
              <a:rPr lang="ru-RU" altLang="ru-RU" sz="1600" spc="-1" dirty="0">
                <a:sym typeface="+mn-ea"/>
              </a:rPr>
              <a:t>«</a:t>
            </a:r>
            <a:r>
              <a:rPr lang="en-US" altLang="ru-RU" sz="1600" spc="-1" dirty="0" err="1">
                <a:sym typeface="+mn-ea"/>
              </a:rPr>
              <a:t>cansel</a:t>
            </a:r>
            <a:r>
              <a:rPr lang="ru-RU" altLang="ru-RU" sz="1600" spc="-1" dirty="0">
                <a:sym typeface="+mn-ea"/>
              </a:rPr>
              <a:t>» отменяет все состояния пользователя, если они есть, а если нет - то пишет об этом.</a:t>
            </a:r>
            <a:endParaRPr lang="en-US" altLang="ru-RU" sz="1600" spc="-1" dirty="0"/>
          </a:p>
        </p:txBody>
      </p:sp>
      <p:sp>
        <p:nvSpPr>
          <p:cNvPr id="140" name="Заголовок 7"/>
          <p:cNvSpPr/>
          <p:nvPr/>
        </p:nvSpPr>
        <p:spPr>
          <a:xfrm>
            <a:off x="230760" y="397440"/>
            <a:ext cx="6788160" cy="1164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2800" b="1" strike="noStrike" spc="-1" dirty="0">
                <a:solidFill>
                  <a:srgbClr val="89C400"/>
                </a:solidFill>
                <a:latin typeface="Nekst Bold"/>
                <a:ea typeface="Verdana"/>
              </a:rPr>
              <a:t>Результаты </a:t>
            </a:r>
            <a:r>
              <a:rPr lang="en-US" sz="2800" b="1" spc="-1" dirty="0" smtClean="0">
                <a:solidFill>
                  <a:srgbClr val="89C400"/>
                </a:solidFill>
                <a:latin typeface="Nekst Bold"/>
                <a:ea typeface="Verdana"/>
              </a:rPr>
              <a:t>back</a:t>
            </a:r>
            <a:r>
              <a:rPr lang="ru-RU" sz="2800" b="1" spc="-1" dirty="0" smtClean="0">
                <a:solidFill>
                  <a:srgbClr val="89C400"/>
                </a:solidFill>
                <a:latin typeface="Nekst Bold"/>
                <a:ea typeface="Verdana"/>
              </a:rPr>
              <a:t>-</a:t>
            </a:r>
            <a:r>
              <a:rPr lang="ru-RU" sz="2800" b="1" spc="-1" dirty="0" err="1" smtClean="0">
                <a:solidFill>
                  <a:srgbClr val="89C400"/>
                </a:solidFill>
                <a:latin typeface="Nekst Bold"/>
                <a:ea typeface="Verdana"/>
              </a:rPr>
              <a:t>end</a:t>
            </a:r>
            <a:r>
              <a:rPr lang="ru-RU" sz="2800" b="1" spc="-1" dirty="0" smtClean="0">
                <a:solidFill>
                  <a:srgbClr val="89C400"/>
                </a:solidFill>
                <a:latin typeface="Nekst Bold"/>
                <a:ea typeface="Verdana"/>
              </a:rPr>
              <a:t> и </a:t>
            </a:r>
            <a:r>
              <a:rPr lang="en-US" sz="2800" b="1" spc="-1" dirty="0" smtClean="0">
                <a:solidFill>
                  <a:srgbClr val="89C400"/>
                </a:solidFill>
                <a:latin typeface="Nekst Bold"/>
                <a:ea typeface="Verdana"/>
              </a:rPr>
              <a:t>ML</a:t>
            </a:r>
            <a:r>
              <a:rPr lang="ru-RU" sz="2800" b="1" spc="-1" dirty="0" smtClean="0">
                <a:solidFill>
                  <a:srgbClr val="89C400"/>
                </a:solidFill>
                <a:latin typeface="Nekst Bold"/>
                <a:ea typeface="Verdana"/>
              </a:rPr>
              <a:t> в чат-боте</a:t>
            </a:r>
          </a:p>
          <a:p>
            <a:pPr>
              <a:lnSpc>
                <a:spcPct val="90000"/>
              </a:lnSpc>
            </a:pPr>
            <a:r>
              <a:rPr lang="ru-RU" sz="2000" b="1" spc="-1" dirty="0" smtClean="0">
                <a:latin typeface="Nekst Bold"/>
                <a:ea typeface="Verdana"/>
              </a:rPr>
              <a:t>Анастасия, Дмитрий, Степан</a:t>
            </a:r>
            <a:endParaRPr lang="ru-RU" sz="2000" spc="-1" dirty="0">
              <a:solidFill>
                <a:schemeClr val="bg2">
                  <a:lumMod val="75000"/>
                </a:schemeClr>
              </a:solidFill>
              <a:latin typeface="Nekst" panose="00000500000000000000" pitchFamily="2" charset="-52"/>
            </a:endParaRPr>
          </a:p>
        </p:txBody>
      </p:sp>
      <p:pic>
        <p:nvPicPr>
          <p:cNvPr id="12" name="Изображение 1"/>
          <p:cNvPicPr>
            <a:picLocks noChangeAspect="1"/>
          </p:cNvPicPr>
          <p:nvPr/>
        </p:nvPicPr>
        <p:blipFill>
          <a:blip r:embed="rId2"/>
          <a:srcRect l="18709" t="37152" r="19116" b="23714"/>
          <a:stretch>
            <a:fillRect/>
          </a:stretch>
        </p:blipFill>
        <p:spPr>
          <a:xfrm>
            <a:off x="10119980" y="2861610"/>
            <a:ext cx="1689100" cy="204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1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Блок-схема: узел 8"/>
          <p:cNvSpPr/>
          <p:nvPr/>
        </p:nvSpPr>
        <p:spPr>
          <a:xfrm>
            <a:off x="11620440" y="6391440"/>
            <a:ext cx="377280" cy="396360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1800" b="0" strike="noStrike" spc="-1" dirty="0" smtClean="0">
                <a:solidFill>
                  <a:srgbClr val="000000"/>
                </a:solidFill>
                <a:latin typeface="Nekst"/>
                <a:ea typeface="DejaVu Sans"/>
              </a:rPr>
              <a:t>7</a:t>
            </a:r>
            <a:endParaRPr lang="ru-RU" sz="1800" b="0" strike="noStrike" spc="-1" dirty="0">
              <a:latin typeface="Arial"/>
            </a:endParaRPr>
          </a:p>
        </p:txBody>
      </p:sp>
      <p:sp>
        <p:nvSpPr>
          <p:cNvPr id="138" name="Прямая соединительная линия 7"/>
          <p:cNvSpPr/>
          <p:nvPr/>
        </p:nvSpPr>
        <p:spPr>
          <a:xfrm flipV="1">
            <a:off x="200160" y="1552320"/>
            <a:ext cx="11801160" cy="9720"/>
          </a:xfrm>
          <a:prstGeom prst="line">
            <a:avLst/>
          </a:prstGeom>
          <a:ln>
            <a:solidFill>
              <a:srgbClr val="89C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Заголовок 7"/>
          <p:cNvSpPr/>
          <p:nvPr/>
        </p:nvSpPr>
        <p:spPr>
          <a:xfrm>
            <a:off x="230760" y="397439"/>
            <a:ext cx="6788160" cy="115487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2800" b="1" strike="noStrike" spc="-1" dirty="0">
                <a:solidFill>
                  <a:srgbClr val="89C400"/>
                </a:solidFill>
                <a:latin typeface="Nekst Bold"/>
                <a:ea typeface="Verdana"/>
              </a:rPr>
              <a:t>Результаты </a:t>
            </a:r>
            <a:r>
              <a:rPr lang="en-US" sz="2800" b="1" spc="-1" dirty="0" smtClean="0">
                <a:solidFill>
                  <a:srgbClr val="89C400"/>
                </a:solidFill>
                <a:latin typeface="Nekst Bold"/>
                <a:ea typeface="Verdana"/>
              </a:rPr>
              <a:t>back</a:t>
            </a:r>
            <a:r>
              <a:rPr lang="ru-RU" sz="2800" b="1" spc="-1" dirty="0" smtClean="0">
                <a:solidFill>
                  <a:srgbClr val="89C400"/>
                </a:solidFill>
                <a:latin typeface="Nekst Bold"/>
                <a:ea typeface="Verdana"/>
              </a:rPr>
              <a:t>-</a:t>
            </a:r>
            <a:r>
              <a:rPr lang="ru-RU" sz="2800" b="1" spc="-1" dirty="0" err="1" smtClean="0">
                <a:solidFill>
                  <a:srgbClr val="89C400"/>
                </a:solidFill>
                <a:latin typeface="Nekst Bold"/>
                <a:ea typeface="Verdana"/>
              </a:rPr>
              <a:t>end</a:t>
            </a:r>
            <a:r>
              <a:rPr lang="ru-RU" sz="2800" b="1" spc="-1" dirty="0" smtClean="0">
                <a:solidFill>
                  <a:srgbClr val="89C400"/>
                </a:solidFill>
                <a:latin typeface="Nekst Bold"/>
                <a:ea typeface="Verdana"/>
              </a:rPr>
              <a:t> и </a:t>
            </a:r>
            <a:r>
              <a:rPr lang="en-US" sz="2800" b="1" spc="-1" smtClean="0">
                <a:solidFill>
                  <a:srgbClr val="89C400"/>
                </a:solidFill>
                <a:latin typeface="Nekst Bold"/>
                <a:ea typeface="Verdana"/>
              </a:rPr>
              <a:t>ML</a:t>
            </a:r>
            <a:r>
              <a:rPr lang="ru-RU" sz="2800" b="1" spc="-1" smtClean="0">
                <a:solidFill>
                  <a:srgbClr val="89C400"/>
                </a:solidFill>
                <a:latin typeface="Nekst Bold"/>
                <a:ea typeface="Verdana"/>
              </a:rPr>
              <a:t> в чат-боте</a:t>
            </a:r>
            <a:endParaRPr lang="ru-RU" sz="2800" spc="-1" dirty="0">
              <a:latin typeface="Nekst" panose="00000500000000000000" pitchFamily="2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1270"/>
          <a:stretch/>
        </p:blipFill>
        <p:spPr>
          <a:xfrm>
            <a:off x="242596" y="1689794"/>
            <a:ext cx="3300044" cy="48794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327" y="1689794"/>
            <a:ext cx="3204132" cy="48794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8126" y="1562041"/>
            <a:ext cx="3423750" cy="51466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8795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639</TotalTime>
  <Words>839</Words>
  <Application>Microsoft Office PowerPoint</Application>
  <PresentationFormat>Широкоэкранный</PresentationFormat>
  <Paragraphs>108</Paragraphs>
  <Slides>16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16</vt:i4>
      </vt:variant>
    </vt:vector>
  </HeadingPairs>
  <TitlesOfParts>
    <vt:vector size="29" baseType="lpstr">
      <vt:lpstr>Arial</vt:lpstr>
      <vt:lpstr>Calibri</vt:lpstr>
      <vt:lpstr>DejaVu Sans</vt:lpstr>
      <vt:lpstr>Nekst</vt:lpstr>
      <vt:lpstr>Nekst Bold</vt:lpstr>
      <vt:lpstr>Nekst Light</vt:lpstr>
      <vt:lpstr>Roboto</vt:lpstr>
      <vt:lpstr>Symbol</vt:lpstr>
      <vt:lpstr>Times New Roman</vt:lpstr>
      <vt:lpstr>Verdana</vt:lpstr>
      <vt:lpstr>Wingdings</vt:lpstr>
      <vt:lpstr>Office Theme</vt:lpstr>
      <vt:lpstr>Office Theme</vt:lpstr>
      <vt:lpstr>ИНТЕНСИВ  ИТ- АКАДЕМИИ Сервис и чат-бот подбора профессий для абитуриента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Анастасия Г. Козлова</dc:creator>
  <dc:description/>
  <cp:lastModifiedBy>Анна Михеева</cp:lastModifiedBy>
  <cp:revision>142</cp:revision>
  <dcterms:created xsi:type="dcterms:W3CDTF">2023-08-24T08:06:00Z</dcterms:created>
  <dcterms:modified xsi:type="dcterms:W3CDTF">2025-06-09T07:18:24Z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Широкоэкранный</vt:lpwstr>
  </property>
  <property fmtid="{D5CDD505-2E9C-101B-9397-08002B2CF9AE}" pid="3" name="Slides">
    <vt:i4>4</vt:i4>
  </property>
</Properties>
</file>